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12"/>
  </p:notesMasterIdLst>
  <p:sldIdLst>
    <p:sldId id="322" r:id="rId3"/>
    <p:sldId id="328" r:id="rId4"/>
    <p:sldId id="325" r:id="rId5"/>
    <p:sldId id="323" r:id="rId6"/>
    <p:sldId id="326" r:id="rId7"/>
    <p:sldId id="327" r:id="rId8"/>
    <p:sldId id="324" r:id="rId9"/>
    <p:sldId id="317" r:id="rId10"/>
    <p:sldId id="321" r:id="rId1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A4F"/>
    <a:srgbClr val="868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7" autoAdjust="0"/>
    <p:restoredTop sz="83434" autoAdjust="0"/>
  </p:normalViewPr>
  <p:slideViewPr>
    <p:cSldViewPr snapToGrid="0">
      <p:cViewPr varScale="1">
        <p:scale>
          <a:sx n="66" d="100"/>
          <a:sy n="66" d="100"/>
        </p:scale>
        <p:origin x="630" y="78"/>
      </p:cViewPr>
      <p:guideLst/>
    </p:cSldViewPr>
  </p:slideViewPr>
  <p:notesTextViewPr>
    <p:cViewPr>
      <p:scale>
        <a:sx n="1" d="1"/>
        <a:sy n="1" d="1"/>
      </p:scale>
      <p:origin x="0" y="0"/>
    </p:cViewPr>
  </p:notesTextViewPr>
  <p:notesViewPr>
    <p:cSldViewPr snapToGrid="0">
      <p:cViewPr varScale="1">
        <p:scale>
          <a:sx n="50" d="100"/>
          <a:sy n="50" d="100"/>
        </p:scale>
        <p:origin x="216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160A2-368E-4FA8-8B3D-03D463038243}" type="datetimeFigureOut">
              <a:rPr kumimoji="1" lang="ja-JP" altLang="en-US" smtClean="0"/>
              <a:t>2018/7/23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54C49-1CEB-4FAD-A55F-C0BADAD3C2CC}" type="slidenum">
              <a:rPr kumimoji="1" lang="ja-JP" altLang="en-US" smtClean="0"/>
              <a:t>‹#›</a:t>
            </a:fld>
            <a:endParaRPr kumimoji="1" lang="ja-JP" altLang="en-US"/>
          </a:p>
        </p:txBody>
      </p:sp>
    </p:spTree>
    <p:extLst>
      <p:ext uri="{BB962C8B-B14F-4D97-AF65-F5344CB8AC3E}">
        <p14:creationId xmlns:p14="http://schemas.microsoft.com/office/powerpoint/2010/main" val="37351010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D554C49-1CEB-4FAD-A55F-C0BADAD3C2CC}" type="slidenum">
              <a:rPr kumimoji="1" lang="ja-JP" altLang="en-US" smtClean="0"/>
              <a:t>1</a:t>
            </a:fld>
            <a:endParaRPr kumimoji="1" lang="ja-JP" altLang="en-US"/>
          </a:p>
        </p:txBody>
      </p:sp>
    </p:spTree>
    <p:extLst>
      <p:ext uri="{BB962C8B-B14F-4D97-AF65-F5344CB8AC3E}">
        <p14:creationId xmlns:p14="http://schemas.microsoft.com/office/powerpoint/2010/main" val="289485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Multimodal optimization</a:t>
            </a:r>
            <a:r>
              <a:rPr kumimoji="1" lang="en-US" altLang="ja-JP" baseline="0" dirty="0" smtClean="0"/>
              <a:t> aims to find solutions which reached low-fitness peaks on the benchmark function. For this problem…</a:t>
            </a:r>
            <a:endParaRPr kumimoji="1" lang="ja-JP" altLang="en-US" dirty="0"/>
          </a:p>
        </p:txBody>
      </p:sp>
      <p:sp>
        <p:nvSpPr>
          <p:cNvPr id="4" name="スライド番号プレースホルダー 3"/>
          <p:cNvSpPr>
            <a:spLocks noGrp="1"/>
          </p:cNvSpPr>
          <p:nvPr>
            <p:ph type="sldNum" sz="quarter" idx="10"/>
          </p:nvPr>
        </p:nvSpPr>
        <p:spPr/>
        <p:txBody>
          <a:bodyPr/>
          <a:lstStyle/>
          <a:p>
            <a:fld id="{2D554C49-1CEB-4FAD-A55F-C0BADAD3C2CC}" type="slidenum">
              <a:rPr kumimoji="1" lang="ja-JP" altLang="en-US" smtClean="0"/>
              <a:t>3</a:t>
            </a:fld>
            <a:endParaRPr kumimoji="1" lang="ja-JP" altLang="en-US"/>
          </a:p>
        </p:txBody>
      </p:sp>
    </p:spTree>
    <p:extLst>
      <p:ext uri="{BB962C8B-B14F-4D97-AF65-F5344CB8AC3E}">
        <p14:creationId xmlns:p14="http://schemas.microsoft.com/office/powerpoint/2010/main" val="1669357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Bio-inspired algorithms are often used.</a:t>
            </a:r>
            <a:r>
              <a:rPr kumimoji="1" lang="en-US" altLang="ja-JP" baseline="0" dirty="0" smtClean="0"/>
              <a:t> These algorithms are based on biological evolution in nature-inspired system (like fishes, birds, and so on). In these algorithms, </a:t>
            </a:r>
            <a:endParaRPr kumimoji="1" lang="ja-JP" altLang="en-US" dirty="0"/>
          </a:p>
        </p:txBody>
      </p:sp>
      <p:sp>
        <p:nvSpPr>
          <p:cNvPr id="4" name="スライド番号プレースホルダー 3"/>
          <p:cNvSpPr>
            <a:spLocks noGrp="1"/>
          </p:cNvSpPr>
          <p:nvPr>
            <p:ph type="sldNum" sz="quarter" idx="10"/>
          </p:nvPr>
        </p:nvSpPr>
        <p:spPr/>
        <p:txBody>
          <a:bodyPr/>
          <a:lstStyle/>
          <a:p>
            <a:fld id="{2D554C49-1CEB-4FAD-A55F-C0BADAD3C2CC}" type="slidenum">
              <a:rPr kumimoji="1" lang="ja-JP" altLang="en-US" smtClean="0"/>
              <a:t>4</a:t>
            </a:fld>
            <a:endParaRPr kumimoji="1" lang="ja-JP" altLang="en-US"/>
          </a:p>
        </p:txBody>
      </p:sp>
    </p:spTree>
    <p:extLst>
      <p:ext uri="{BB962C8B-B14F-4D97-AF65-F5344CB8AC3E}">
        <p14:creationId xmlns:p14="http://schemas.microsoft.com/office/powerpoint/2010/main" val="3826498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u="none" strike="noStrike" kern="1200" baseline="0" dirty="0" smtClean="0">
                <a:solidFill>
                  <a:schemeClr val="tx1"/>
                </a:solidFill>
                <a:latin typeface="+mn-lt"/>
                <a:ea typeface="+mn-ea"/>
                <a:cs typeface="+mn-cs"/>
              </a:rPr>
              <a:t>Bat algorithm is able to switch the performance of global and local search automatically with echolocation. Echolocation is characteristic of bats for finding prey and food. Echolocation consists of loudness, parse rate and frequency. As bat moves toward target, echolocation is gradually adjusted in proportion to travel distance of bat.</a:t>
            </a:r>
          </a:p>
        </p:txBody>
      </p:sp>
      <p:sp>
        <p:nvSpPr>
          <p:cNvPr id="4" name="スライド番号プレースホルダー 3"/>
          <p:cNvSpPr>
            <a:spLocks noGrp="1"/>
          </p:cNvSpPr>
          <p:nvPr>
            <p:ph type="sldNum" sz="quarter" idx="10"/>
          </p:nvPr>
        </p:nvSpPr>
        <p:spPr/>
        <p:txBody>
          <a:bodyPr/>
          <a:lstStyle/>
          <a:p>
            <a:fld id="{2D554C49-1CEB-4FAD-A55F-C0BADAD3C2CC}" type="slidenum">
              <a:rPr kumimoji="1" lang="ja-JP" altLang="en-US" smtClean="0"/>
              <a:t>5</a:t>
            </a:fld>
            <a:endParaRPr kumimoji="1" lang="ja-JP" altLang="en-US"/>
          </a:p>
        </p:txBody>
      </p:sp>
    </p:spTree>
    <p:extLst>
      <p:ext uri="{BB962C8B-B14F-4D97-AF65-F5344CB8AC3E}">
        <p14:creationId xmlns:p14="http://schemas.microsoft.com/office/powerpoint/2010/main" val="41374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However, </a:t>
            </a:r>
            <a:r>
              <a:rPr kumimoji="1" lang="en-US" altLang="ja-JP" sz="1200" b="0" i="0" u="none" strike="noStrike" kern="1200" baseline="0" dirty="0" smtClean="0">
                <a:solidFill>
                  <a:schemeClr val="tx1"/>
                </a:solidFill>
                <a:latin typeface="+mn-lt"/>
                <a:ea typeface="+mn-ea"/>
                <a:cs typeface="+mn-cs"/>
              </a:rPr>
              <a:t>the performance of global search is a bit higher than local search, bat</a:t>
            </a:r>
          </a:p>
          <a:p>
            <a:r>
              <a:rPr kumimoji="1" lang="en-US" altLang="ja-JP" sz="1200" b="0" i="0" u="none" strike="noStrike" kern="1200" baseline="0" dirty="0" smtClean="0">
                <a:solidFill>
                  <a:schemeClr val="tx1"/>
                </a:solidFill>
                <a:latin typeface="+mn-lt"/>
                <a:ea typeface="+mn-ea"/>
                <a:cs typeface="+mn-cs"/>
              </a:rPr>
              <a:t>algorithm is easily fallen global minimum or high-fitness value on multimodal problems.</a:t>
            </a:r>
          </a:p>
          <a:p>
            <a:r>
              <a:rPr kumimoji="1" lang="en-US" altLang="ja-JP" dirty="0" smtClean="0"/>
              <a:t>In my research(anime), I propose</a:t>
            </a:r>
            <a:r>
              <a:rPr kumimoji="1" lang="en-US" altLang="ja-JP" baseline="0" dirty="0" smtClean="0"/>
              <a:t> distributed Bat Algorithm. </a:t>
            </a:r>
            <a:endParaRPr kumimoji="1" lang="ja-JP" altLang="en-US" dirty="0"/>
          </a:p>
        </p:txBody>
      </p:sp>
      <p:sp>
        <p:nvSpPr>
          <p:cNvPr id="4" name="スライド番号プレースホルダー 3"/>
          <p:cNvSpPr>
            <a:spLocks noGrp="1"/>
          </p:cNvSpPr>
          <p:nvPr>
            <p:ph type="sldNum" sz="quarter" idx="10"/>
          </p:nvPr>
        </p:nvSpPr>
        <p:spPr/>
        <p:txBody>
          <a:bodyPr/>
          <a:lstStyle/>
          <a:p>
            <a:fld id="{2D554C49-1CEB-4FAD-A55F-C0BADAD3C2CC}" type="slidenum">
              <a:rPr kumimoji="1" lang="ja-JP" altLang="en-US" smtClean="0"/>
              <a:t>6</a:t>
            </a:fld>
            <a:endParaRPr kumimoji="1" lang="ja-JP" altLang="en-US"/>
          </a:p>
        </p:txBody>
      </p:sp>
    </p:spTree>
    <p:extLst>
      <p:ext uri="{BB962C8B-B14F-4D97-AF65-F5344CB8AC3E}">
        <p14:creationId xmlns:p14="http://schemas.microsoft.com/office/powerpoint/2010/main" val="2459962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9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7/23/2018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910876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ja-JP" altLang="en-US" smtClean="0"/>
              <a:t>マスター タイトルの書式設定</a:t>
            </a:r>
            <a:endParaRPr lang="en-US"/>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3937D59-5EDB-4C39-B697-625748F703B6}" type="datetimeFigureOut">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52311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ja-JP" altLang="en-US" smtClean="0"/>
              <a:t>マスター タイトルの書式設定</a:t>
            </a:r>
            <a:endParaRPr lang="en-US"/>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3937D59-5EDB-4C39-B697-625748F703B6}" type="datetimeFigureOut">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60050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672517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549629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243762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3611151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ja-JP" altLang="en-US" smtClean="0"/>
              <a:t>マスター タイトルの書式設定</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ja-JP" altLang="en-US" smtClean="0"/>
              <a:t>マスター サブタイトルの書式設定</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63522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42138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63937D59-5EDB-4C39-B697-625748F703B6}"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17111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76583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7/23/2018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4714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7/23/2018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13109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338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1219170" rtl="0" eaLnBrk="1" latinLnBrk="1" hangingPunct="1">
        <a:spcBef>
          <a:spcPct val="0"/>
        </a:spcBef>
        <a:buNone/>
        <a:defRPr kumimoji="1"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ko-KR"/>
      </a:defPPr>
      <a:lvl1pPr marL="0" algn="l" defTabSz="1219170" rtl="0" eaLnBrk="1" latinLnBrk="1" hangingPunct="1">
        <a:defRPr kumimoji="1" sz="2400" kern="1200">
          <a:solidFill>
            <a:schemeClr val="tx1"/>
          </a:solidFill>
          <a:latin typeface="+mn-lt"/>
          <a:ea typeface="+mn-ea"/>
          <a:cs typeface="+mn-cs"/>
        </a:defRPr>
      </a:lvl1pPr>
      <a:lvl2pPr marL="609585" algn="l" defTabSz="1219170" rtl="0" eaLnBrk="1" latinLnBrk="1" hangingPunct="1">
        <a:defRPr kumimoji="1" sz="2400" kern="1200">
          <a:solidFill>
            <a:schemeClr val="tx1"/>
          </a:solidFill>
          <a:latin typeface="+mn-lt"/>
          <a:ea typeface="+mn-ea"/>
          <a:cs typeface="+mn-cs"/>
        </a:defRPr>
      </a:lvl2pPr>
      <a:lvl3pPr marL="1219170" algn="l" defTabSz="1219170" rtl="0" eaLnBrk="1" latinLnBrk="1" hangingPunct="1">
        <a:defRPr kumimoji="1" sz="2400" kern="1200">
          <a:solidFill>
            <a:schemeClr val="tx1"/>
          </a:solidFill>
          <a:latin typeface="+mn-lt"/>
          <a:ea typeface="+mn-ea"/>
          <a:cs typeface="+mn-cs"/>
        </a:defRPr>
      </a:lvl3pPr>
      <a:lvl4pPr marL="1828754" algn="l" defTabSz="1219170" rtl="0" eaLnBrk="1" latinLnBrk="1" hangingPunct="1">
        <a:defRPr kumimoji="1" sz="2400" kern="1200">
          <a:solidFill>
            <a:schemeClr val="tx1"/>
          </a:solidFill>
          <a:latin typeface="+mn-lt"/>
          <a:ea typeface="+mn-ea"/>
          <a:cs typeface="+mn-cs"/>
        </a:defRPr>
      </a:lvl4pPr>
      <a:lvl5pPr marL="2438339" algn="l" defTabSz="1219170" rtl="0" eaLnBrk="1" latinLnBrk="1" hangingPunct="1">
        <a:defRPr kumimoji="1" sz="2400" kern="1200">
          <a:solidFill>
            <a:schemeClr val="tx1"/>
          </a:solidFill>
          <a:latin typeface="+mn-lt"/>
          <a:ea typeface="+mn-ea"/>
          <a:cs typeface="+mn-cs"/>
        </a:defRPr>
      </a:lvl5pPr>
      <a:lvl6pPr marL="3047924" algn="l" defTabSz="1219170" rtl="0" eaLnBrk="1" latinLnBrk="1" hangingPunct="1">
        <a:defRPr kumimoji="1" sz="2400" kern="1200">
          <a:solidFill>
            <a:schemeClr val="tx1"/>
          </a:solidFill>
          <a:latin typeface="+mn-lt"/>
          <a:ea typeface="+mn-ea"/>
          <a:cs typeface="+mn-cs"/>
        </a:defRPr>
      </a:lvl6pPr>
      <a:lvl7pPr marL="3657509" algn="l" defTabSz="1219170" rtl="0" eaLnBrk="1" latinLnBrk="1" hangingPunct="1">
        <a:defRPr kumimoji="1" sz="2400" kern="1200">
          <a:solidFill>
            <a:schemeClr val="tx1"/>
          </a:solidFill>
          <a:latin typeface="+mn-lt"/>
          <a:ea typeface="+mn-ea"/>
          <a:cs typeface="+mn-cs"/>
        </a:defRPr>
      </a:lvl7pPr>
      <a:lvl8pPr marL="4267093" algn="l" defTabSz="1219170" rtl="0" eaLnBrk="1" latinLnBrk="1" hangingPunct="1">
        <a:defRPr kumimoji="1" sz="2400" kern="1200">
          <a:solidFill>
            <a:schemeClr val="tx1"/>
          </a:solidFill>
          <a:latin typeface="+mn-lt"/>
          <a:ea typeface="+mn-ea"/>
          <a:cs typeface="+mn-cs"/>
        </a:defRPr>
      </a:lvl8pPr>
      <a:lvl9pPr marL="4876678" algn="l" defTabSz="1219170" rtl="0" eaLnBrk="1" latinLnBrk="1"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63937D59-5EDB-4C39-B697-625748F703B6}" type="datetimeFigureOut">
              <a:rPr lang="en-US" smtClean="0"/>
              <a:t>7/23/2018</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F31DC1F-5561-484E-AB46-68C682854F61}" type="slidenum">
              <a:rPr lang="en-US" smtClean="0"/>
              <a:t>‹#›</a:t>
            </a:fld>
            <a:endParaRPr lang="en-US" dirty="0"/>
          </a:p>
        </p:txBody>
      </p:sp>
    </p:spTree>
    <p:extLst>
      <p:ext uri="{BB962C8B-B14F-4D97-AF65-F5344CB8AC3E}">
        <p14:creationId xmlns:p14="http://schemas.microsoft.com/office/powerpoint/2010/main" val="255287324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1219170" rtl="0" eaLnBrk="1" latinLnBrk="0" hangingPunct="1">
        <a:spcBef>
          <a:spcPct val="0"/>
        </a:spcBef>
        <a:buNone/>
        <a:defRPr kumimoji="1"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0.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0.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74172" y="81184"/>
            <a:ext cx="11059885" cy="1446550"/>
          </a:xfrm>
          <a:prstGeom prst="rect">
            <a:avLst/>
          </a:prstGeom>
          <a:noFill/>
        </p:spPr>
        <p:txBody>
          <a:bodyPr wrap="square" rtlCol="0">
            <a:spAutoFit/>
          </a:bodyPr>
          <a:lstStyle/>
          <a:p>
            <a:r>
              <a:rPr kumimoji="1" lang="en-US" altLang="ja-JP" sz="4400" b="1" dirty="0" smtClean="0">
                <a:solidFill>
                  <a:schemeClr val="bg1"/>
                </a:solidFill>
              </a:rPr>
              <a:t>Bio Inspired Algorithm: based on Novelty </a:t>
            </a:r>
            <a:br>
              <a:rPr kumimoji="1" lang="en-US" altLang="ja-JP" sz="4400" b="1" dirty="0" smtClean="0">
                <a:solidFill>
                  <a:schemeClr val="bg1"/>
                </a:solidFill>
              </a:rPr>
            </a:br>
            <a:r>
              <a:rPr kumimoji="1" lang="en-US" altLang="ja-JP" sz="4400" b="1" dirty="0" smtClean="0">
                <a:solidFill>
                  <a:schemeClr val="bg1"/>
                </a:solidFill>
              </a:rPr>
              <a:t>Search for Multimodal Optimization</a:t>
            </a:r>
            <a:endParaRPr kumimoji="1" lang="ja-JP" altLang="en-US" sz="4400" b="1" dirty="0">
              <a:solidFill>
                <a:schemeClr val="bg1"/>
              </a:solidFill>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172" y="5362151"/>
            <a:ext cx="3777097" cy="1510839"/>
          </a:xfrm>
          <a:prstGeom prst="rect">
            <a:avLst/>
          </a:prstGeom>
        </p:spPr>
      </p:pic>
      <p:sp>
        <p:nvSpPr>
          <p:cNvPr id="3" name="テキスト ボックス 2"/>
          <p:cNvSpPr txBox="1"/>
          <p:nvPr/>
        </p:nvSpPr>
        <p:spPr>
          <a:xfrm>
            <a:off x="174172" y="4659446"/>
            <a:ext cx="6256608" cy="1077218"/>
          </a:xfrm>
          <a:prstGeom prst="rect">
            <a:avLst/>
          </a:prstGeom>
          <a:noFill/>
        </p:spPr>
        <p:txBody>
          <a:bodyPr wrap="square" rtlCol="0">
            <a:spAutoFit/>
          </a:bodyPr>
          <a:lstStyle/>
          <a:p>
            <a:r>
              <a:rPr kumimoji="1" lang="en-US" altLang="ja-JP" sz="2400" b="1" dirty="0" smtClean="0">
                <a:solidFill>
                  <a:schemeClr val="tx1">
                    <a:lumMod val="75000"/>
                    <a:lumOff val="25000"/>
                  </a:schemeClr>
                </a:solidFill>
              </a:rPr>
              <a:t>Takuya Iwase</a:t>
            </a:r>
          </a:p>
          <a:p>
            <a:r>
              <a:rPr lang="en-US" altLang="ja-JP" sz="2000" b="1" dirty="0" smtClean="0">
                <a:solidFill>
                  <a:schemeClr val="tx1">
                    <a:lumMod val="75000"/>
                    <a:lumOff val="25000"/>
                  </a:schemeClr>
                </a:solidFill>
              </a:rPr>
              <a:t>Informatics </a:t>
            </a:r>
            <a:r>
              <a:rPr lang="en-US" altLang="ja-JP" sz="2000" b="1" dirty="0">
                <a:solidFill>
                  <a:schemeClr val="tx1">
                    <a:lumMod val="75000"/>
                    <a:lumOff val="25000"/>
                  </a:schemeClr>
                </a:solidFill>
              </a:rPr>
              <a:t>Department</a:t>
            </a:r>
          </a:p>
          <a:p>
            <a:r>
              <a:rPr lang="en-US" altLang="ja-JP" sz="2000" b="1" dirty="0">
                <a:solidFill>
                  <a:schemeClr val="tx1">
                    <a:lumMod val="75000"/>
                    <a:lumOff val="25000"/>
                  </a:schemeClr>
                </a:solidFill>
              </a:rPr>
              <a:t>The University of Electro-Communications</a:t>
            </a:r>
          </a:p>
        </p:txBody>
      </p:sp>
    </p:spTree>
    <p:extLst>
      <p:ext uri="{BB962C8B-B14F-4D97-AF65-F5344CB8AC3E}">
        <p14:creationId xmlns:p14="http://schemas.microsoft.com/office/powerpoint/2010/main" val="60633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Swarm of Drones</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5" name="A Swarm of Nano Quadrotors-Crazy must watch">
            <a:hlinkClick r:id="" action="ppaction://media"/>
          </p:cNvPr>
          <p:cNvPicPr>
            <a:picLocks noGrp="1" noChangeAspect="1"/>
          </p:cNvPicPr>
          <p:nvPr>
            <p:ph idx="10"/>
            <a:videoFile r:link="rId2"/>
            <p:extLst>
              <p:ext uri="{DAA4B4D4-6D71-4841-9C94-3DE7FCFB9230}">
                <p14:media xmlns:p14="http://schemas.microsoft.com/office/powerpoint/2010/main" r:embed="rId1"/>
              </p:ext>
            </p:extLst>
          </p:nvPr>
        </p:nvPicPr>
        <p:blipFill>
          <a:blip r:embed="rId4"/>
          <a:stretch>
            <a:fillRect/>
          </a:stretch>
        </p:blipFill>
        <p:spPr>
          <a:xfrm>
            <a:off x="1480509" y="1357422"/>
            <a:ext cx="9230982" cy="5188818"/>
          </a:xfrm>
        </p:spPr>
      </p:pic>
    </p:spTree>
    <p:extLst>
      <p:ext uri="{BB962C8B-B14F-4D97-AF65-F5344CB8AC3E}">
        <p14:creationId xmlns:p14="http://schemas.microsoft.com/office/powerpoint/2010/main" val="33565839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Introduction</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914" y="2452483"/>
            <a:ext cx="5501171" cy="3775603"/>
          </a:xfrm>
          <a:prstGeom prst="rect">
            <a:avLst/>
          </a:prstGeom>
        </p:spPr>
      </p:pic>
      <p:sp>
        <p:nvSpPr>
          <p:cNvPr id="6" name="楕円 5"/>
          <p:cNvSpPr/>
          <p:nvPr/>
        </p:nvSpPr>
        <p:spPr>
          <a:xfrm>
            <a:off x="3338713" y="5760343"/>
            <a:ext cx="542441" cy="359255"/>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4081664" y="5093593"/>
            <a:ext cx="331921" cy="377125"/>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4567278" y="5074543"/>
            <a:ext cx="331921" cy="377125"/>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5053214" y="5600945"/>
            <a:ext cx="331921" cy="377125"/>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5614503" y="4830767"/>
            <a:ext cx="331921" cy="377125"/>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6215264" y="4340284"/>
            <a:ext cx="331921" cy="377125"/>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6766099" y="4110616"/>
            <a:ext cx="331921" cy="377125"/>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7313827" y="4716468"/>
            <a:ext cx="331921" cy="377125"/>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7891664" y="5850961"/>
            <a:ext cx="331921" cy="377125"/>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14"/>
          <p:cNvSpPr>
            <a:spLocks noGrp="1"/>
          </p:cNvSpPr>
          <p:nvPr>
            <p:ph idx="10"/>
          </p:nvPr>
        </p:nvSpPr>
        <p:spPr>
          <a:xfrm>
            <a:off x="541174" y="2411015"/>
            <a:ext cx="2082236" cy="3994316"/>
          </a:xfrm>
        </p:spPr>
        <p:txBody>
          <a:bodyPr/>
          <a:lstStyle/>
          <a:p>
            <a:endParaRPr kumimoji="1" lang="ja-JP" altLang="en-US" dirty="0"/>
          </a:p>
        </p:txBody>
      </p:sp>
      <p:sp>
        <p:nvSpPr>
          <p:cNvPr id="16" name="コンテンツ プレースホルダー 15"/>
          <p:cNvSpPr>
            <a:spLocks noGrp="1"/>
          </p:cNvSpPr>
          <p:nvPr>
            <p:ph idx="1"/>
          </p:nvPr>
        </p:nvSpPr>
        <p:spPr>
          <a:xfrm>
            <a:off x="541174" y="1493504"/>
            <a:ext cx="11329259" cy="614197"/>
          </a:xfrm>
        </p:spPr>
        <p:txBody>
          <a:bodyPr/>
          <a:lstStyle/>
          <a:p>
            <a:r>
              <a:rPr lang="en-US" altLang="ja-JP" sz="2800" b="1" dirty="0">
                <a:latin typeface="+mn-lt"/>
              </a:rPr>
              <a:t>Multimodal Optimization</a:t>
            </a:r>
            <a:endParaRPr kumimoji="1" lang="ja-JP" altLang="en-US" sz="2800" b="1" dirty="0">
              <a:latin typeface="+mn-lt"/>
            </a:endParaRPr>
          </a:p>
        </p:txBody>
      </p:sp>
      <p:sp>
        <p:nvSpPr>
          <p:cNvPr id="17" name="テキスト ボックス 16"/>
          <p:cNvSpPr txBox="1"/>
          <p:nvPr/>
        </p:nvSpPr>
        <p:spPr>
          <a:xfrm>
            <a:off x="5835796" y="5360233"/>
            <a:ext cx="2656225" cy="461665"/>
          </a:xfrm>
          <a:prstGeom prst="rect">
            <a:avLst/>
          </a:prstGeom>
          <a:noFill/>
        </p:spPr>
        <p:txBody>
          <a:bodyPr wrap="square" rtlCol="0">
            <a:spAutoFit/>
          </a:bodyPr>
          <a:lstStyle/>
          <a:p>
            <a:r>
              <a:rPr kumimoji="1" lang="en-US" altLang="ja-JP" sz="2400" b="1" dirty="0">
                <a:solidFill>
                  <a:schemeClr val="accent6">
                    <a:lumMod val="75000"/>
                  </a:schemeClr>
                </a:solidFill>
              </a:rPr>
              <a:t>l</a:t>
            </a:r>
            <a:r>
              <a:rPr kumimoji="1" lang="en-US" altLang="ja-JP" sz="2400" b="1" dirty="0" smtClean="0">
                <a:solidFill>
                  <a:schemeClr val="accent6">
                    <a:lumMod val="75000"/>
                  </a:schemeClr>
                </a:solidFill>
              </a:rPr>
              <a:t>ocal minima</a:t>
            </a:r>
            <a:endParaRPr kumimoji="1" lang="ja-JP" altLang="en-US" sz="2400" b="1" dirty="0">
              <a:solidFill>
                <a:schemeClr val="accent6">
                  <a:lumMod val="75000"/>
                </a:schemeClr>
              </a:solidFill>
            </a:endParaRPr>
          </a:p>
        </p:txBody>
      </p:sp>
      <p:sp>
        <p:nvSpPr>
          <p:cNvPr id="18" name="テキスト ボックス 17"/>
          <p:cNvSpPr txBox="1"/>
          <p:nvPr/>
        </p:nvSpPr>
        <p:spPr>
          <a:xfrm>
            <a:off x="3033914" y="6164934"/>
            <a:ext cx="2656225" cy="461665"/>
          </a:xfrm>
          <a:prstGeom prst="rect">
            <a:avLst/>
          </a:prstGeom>
          <a:noFill/>
        </p:spPr>
        <p:txBody>
          <a:bodyPr wrap="square" rtlCol="0">
            <a:spAutoFit/>
          </a:bodyPr>
          <a:lstStyle/>
          <a:p>
            <a:r>
              <a:rPr kumimoji="1" lang="en-US" altLang="ja-JP" sz="2400" b="1" dirty="0" smtClean="0">
                <a:solidFill>
                  <a:srgbClr val="C00000"/>
                </a:solidFill>
              </a:rPr>
              <a:t>global minimum</a:t>
            </a:r>
            <a:endParaRPr kumimoji="1" lang="ja-JP" altLang="en-US" sz="2400" b="1" dirty="0">
              <a:solidFill>
                <a:srgbClr val="C00000"/>
              </a:solidFill>
            </a:endParaRPr>
          </a:p>
        </p:txBody>
      </p:sp>
    </p:spTree>
    <p:extLst>
      <p:ext uri="{BB962C8B-B14F-4D97-AF65-F5344CB8AC3E}">
        <p14:creationId xmlns:p14="http://schemas.microsoft.com/office/powerpoint/2010/main" val="39034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j-lt"/>
              </a:rPr>
              <a:t>Bio Inspired Algorithms</a:t>
            </a:r>
            <a:endParaRPr kumimoji="1" lang="ja-JP" altLang="en-US" dirty="0">
              <a:latin typeface="+mj-lt"/>
            </a:endParaRPr>
          </a:p>
        </p:txBody>
      </p:sp>
      <p:sp>
        <p:nvSpPr>
          <p:cNvPr id="4" name="コンテンツ プレースホルダー 3"/>
          <p:cNvSpPr>
            <a:spLocks noGrp="1"/>
          </p:cNvSpPr>
          <p:nvPr>
            <p:ph idx="10"/>
          </p:nvPr>
        </p:nvSpPr>
        <p:spPr>
          <a:xfrm>
            <a:off x="-14631" y="1575646"/>
            <a:ext cx="11870432" cy="931792"/>
          </a:xfrm>
        </p:spPr>
        <p:txBody>
          <a:bodyPr/>
          <a:lstStyle/>
          <a:p>
            <a:r>
              <a:rPr kumimoji="1" lang="en-US" altLang="ja-JP" sz="2800" dirty="0" smtClean="0">
                <a:latin typeface="+mn-lt"/>
              </a:rPr>
              <a:t>Algorithmically depict </a:t>
            </a:r>
            <a:r>
              <a:rPr lang="en-US" altLang="ja-JP" sz="2800" dirty="0">
                <a:latin typeface="+mn-lt"/>
              </a:rPr>
              <a:t>b</a:t>
            </a:r>
            <a:r>
              <a:rPr kumimoji="1" lang="en-US" altLang="ja-JP" sz="2800" dirty="0" smtClean="0">
                <a:latin typeface="+mn-lt"/>
              </a:rPr>
              <a:t>io behavior (ex. Fishes, Birds)</a:t>
            </a:r>
            <a:br>
              <a:rPr kumimoji="1" lang="en-US" altLang="ja-JP" sz="2800" dirty="0" smtClean="0">
                <a:latin typeface="+mn-lt"/>
              </a:rPr>
            </a:br>
            <a:r>
              <a:rPr kumimoji="1" lang="en-US" altLang="ja-JP" sz="2800" dirty="0" smtClean="0">
                <a:latin typeface="+mn-lt"/>
              </a:rPr>
              <a:t> = </a:t>
            </a:r>
            <a:r>
              <a:rPr lang="en-US" altLang="ja-JP" sz="3200" b="1" dirty="0" smtClean="0">
                <a:solidFill>
                  <a:schemeClr val="accent6"/>
                </a:solidFill>
                <a:latin typeface="+mn-lt"/>
              </a:rPr>
              <a:t>Bio</a:t>
            </a:r>
            <a:r>
              <a:rPr kumimoji="1" lang="en-US" altLang="ja-JP" sz="3200" b="1" dirty="0" smtClean="0">
                <a:solidFill>
                  <a:schemeClr val="accent6"/>
                </a:solidFill>
                <a:latin typeface="+mn-lt"/>
              </a:rPr>
              <a:t> Inspired Algorithms</a:t>
            </a:r>
            <a:endParaRPr kumimoji="1" lang="ja-JP" altLang="en-US" sz="2800" b="1" dirty="0">
              <a:solidFill>
                <a:schemeClr val="accent6"/>
              </a:solidFill>
              <a:latin typeface="+mn-lt"/>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209" y="2903796"/>
            <a:ext cx="5692376" cy="378956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932" y="2903796"/>
            <a:ext cx="5524500" cy="3838575"/>
          </a:xfrm>
          <a:prstGeom prst="rect">
            <a:avLst/>
          </a:prstGeom>
        </p:spPr>
      </p:pic>
    </p:spTree>
    <p:extLst>
      <p:ext uri="{BB962C8B-B14F-4D97-AF65-F5344CB8AC3E}">
        <p14:creationId xmlns:p14="http://schemas.microsoft.com/office/powerpoint/2010/main" val="34282068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308467"/>
            <a:ext cx="6743418" cy="3998847"/>
          </a:xfrm>
          <a:prstGeom prst="rect">
            <a:avLst/>
          </a:prstGeom>
        </p:spPr>
      </p:pic>
      <p:sp>
        <p:nvSpPr>
          <p:cNvPr id="2" name="タイトル 1"/>
          <p:cNvSpPr>
            <a:spLocks noGrp="1"/>
          </p:cNvSpPr>
          <p:nvPr>
            <p:ph type="title"/>
          </p:nvPr>
        </p:nvSpPr>
        <p:spPr/>
        <p:txBody>
          <a:bodyPr/>
          <a:lstStyle/>
          <a:p>
            <a:r>
              <a:rPr kumimoji="1" lang="en-US" altLang="ja-JP" dirty="0" smtClean="0"/>
              <a:t>Bat Algorithm</a:t>
            </a:r>
            <a:endParaRPr kumimoji="1" lang="ja-JP" altLang="en-US" dirty="0"/>
          </a:p>
        </p:txBody>
      </p:sp>
      <p:sp>
        <p:nvSpPr>
          <p:cNvPr id="3" name="コンテンツ プレースホルダー 2"/>
          <p:cNvSpPr>
            <a:spLocks noGrp="1"/>
          </p:cNvSpPr>
          <p:nvPr>
            <p:ph idx="1"/>
          </p:nvPr>
        </p:nvSpPr>
        <p:spPr>
          <a:xfrm>
            <a:off x="306458" y="1508787"/>
            <a:ext cx="11329259" cy="614197"/>
          </a:xfrm>
        </p:spPr>
        <p:txBody>
          <a:bodyPr/>
          <a:lstStyle/>
          <a:p>
            <a:r>
              <a:rPr kumimoji="1" lang="en-US" altLang="ja-JP" sz="3200" b="1" dirty="0" smtClean="0">
                <a:latin typeface="+mn-lt"/>
              </a:rPr>
              <a:t>Bat behavior</a:t>
            </a:r>
            <a:endParaRPr kumimoji="1" lang="ja-JP" altLang="en-US" sz="3200" b="1" dirty="0">
              <a:latin typeface="+mn-lt"/>
            </a:endParaRPr>
          </a:p>
        </p:txBody>
      </p:sp>
      <p:sp>
        <p:nvSpPr>
          <p:cNvPr id="4" name="コンテンツ プレースホルダー 3"/>
          <p:cNvSpPr>
            <a:spLocks noGrp="1"/>
          </p:cNvSpPr>
          <p:nvPr>
            <p:ph idx="10"/>
          </p:nvPr>
        </p:nvSpPr>
        <p:spPr>
          <a:xfrm>
            <a:off x="-1" y="2312998"/>
            <a:ext cx="5644663" cy="3994316"/>
          </a:xfrm>
        </p:spPr>
        <p:txBody>
          <a:bodyPr/>
          <a:lstStyle/>
          <a:p>
            <a:r>
              <a:rPr lang="en-US" altLang="ja-JP" sz="2800" dirty="0" smtClean="0">
                <a:solidFill>
                  <a:srgbClr val="C00000"/>
                </a:solidFill>
                <a:latin typeface="+mn-lt"/>
              </a:rPr>
              <a:t>Echolocation: </a:t>
            </a:r>
            <a:r>
              <a:rPr lang="en-US" altLang="ja-JP" sz="2800" dirty="0" smtClean="0">
                <a:latin typeface="+mn-lt"/>
              </a:rPr>
              <a:t>characteristic of </a:t>
            </a:r>
            <a:br>
              <a:rPr lang="en-US" altLang="ja-JP" sz="2800" dirty="0" smtClean="0">
                <a:latin typeface="+mn-lt"/>
              </a:rPr>
            </a:br>
            <a:r>
              <a:rPr lang="en-US" altLang="ja-JP" sz="2800" dirty="0" smtClean="0">
                <a:latin typeface="+mn-lt"/>
              </a:rPr>
              <a:t>bats for finding prey and food</a:t>
            </a:r>
          </a:p>
          <a:p>
            <a:endParaRPr kumimoji="1" lang="en-US" altLang="ja-JP" sz="2800" dirty="0" smtClean="0">
              <a:latin typeface="+mn-lt"/>
            </a:endParaRPr>
          </a:p>
          <a:p>
            <a:r>
              <a:rPr kumimoji="1" lang="en-US" altLang="ja-JP" sz="2800" dirty="0" smtClean="0">
                <a:latin typeface="+mn-lt"/>
              </a:rPr>
              <a:t>= adjusting the balance </a:t>
            </a:r>
            <a:br>
              <a:rPr kumimoji="1" lang="en-US" altLang="ja-JP" sz="2800" dirty="0" smtClean="0">
                <a:latin typeface="+mn-lt"/>
              </a:rPr>
            </a:br>
            <a:r>
              <a:rPr kumimoji="1" lang="en-US" altLang="ja-JP" sz="2800" dirty="0" smtClean="0">
                <a:latin typeface="+mn-lt"/>
              </a:rPr>
              <a:t>between </a:t>
            </a:r>
            <a:r>
              <a:rPr lang="en-US" altLang="ja-JP" sz="2800" dirty="0" smtClean="0">
                <a:latin typeface="+mn-lt"/>
              </a:rPr>
              <a:t>g</a:t>
            </a:r>
            <a:r>
              <a:rPr kumimoji="1" lang="en-US" altLang="ja-JP" sz="2800" dirty="0" smtClean="0">
                <a:latin typeface="+mn-lt"/>
              </a:rPr>
              <a:t>lobal and local search</a:t>
            </a:r>
            <a:endParaRPr kumimoji="1" lang="ja-JP" altLang="en-US" sz="2800" dirty="0">
              <a:latin typeface="+mn-lt"/>
            </a:endParaRPr>
          </a:p>
        </p:txBody>
      </p:sp>
      <p:sp>
        <p:nvSpPr>
          <p:cNvPr id="6" name="テキスト ボックス 5"/>
          <p:cNvSpPr txBox="1"/>
          <p:nvPr/>
        </p:nvSpPr>
        <p:spPr>
          <a:xfrm>
            <a:off x="9460523" y="2122984"/>
            <a:ext cx="1652954" cy="461665"/>
          </a:xfrm>
          <a:prstGeom prst="rect">
            <a:avLst/>
          </a:prstGeom>
          <a:noFill/>
        </p:spPr>
        <p:txBody>
          <a:bodyPr wrap="square" rtlCol="0">
            <a:spAutoFit/>
          </a:bodyPr>
          <a:lstStyle/>
          <a:p>
            <a:r>
              <a:rPr kumimoji="1" lang="en-US" altLang="ja-JP" sz="2400" b="1" dirty="0">
                <a:solidFill>
                  <a:schemeClr val="accent1">
                    <a:lumMod val="60000"/>
                    <a:lumOff val="40000"/>
                  </a:schemeClr>
                </a:solidFill>
              </a:rPr>
              <a:t>L</a:t>
            </a:r>
            <a:r>
              <a:rPr kumimoji="1" lang="en-US" altLang="ja-JP" sz="2400" b="1" dirty="0" smtClean="0">
                <a:solidFill>
                  <a:schemeClr val="accent1">
                    <a:lumMod val="60000"/>
                    <a:lumOff val="40000"/>
                  </a:schemeClr>
                </a:solidFill>
              </a:rPr>
              <a:t>oudness</a:t>
            </a:r>
            <a:endParaRPr kumimoji="1" lang="ja-JP" altLang="en-US" sz="2400" b="1" dirty="0">
              <a:solidFill>
                <a:schemeClr val="accent1">
                  <a:lumMod val="60000"/>
                  <a:lumOff val="40000"/>
                </a:schemeClr>
              </a:solidFill>
            </a:endParaRPr>
          </a:p>
        </p:txBody>
      </p:sp>
      <p:sp>
        <p:nvSpPr>
          <p:cNvPr id="7" name="テキスト ボックス 6"/>
          <p:cNvSpPr txBox="1"/>
          <p:nvPr/>
        </p:nvSpPr>
        <p:spPr>
          <a:xfrm>
            <a:off x="6976555" y="1892151"/>
            <a:ext cx="1652954" cy="461665"/>
          </a:xfrm>
          <a:prstGeom prst="rect">
            <a:avLst/>
          </a:prstGeom>
          <a:noFill/>
        </p:spPr>
        <p:txBody>
          <a:bodyPr wrap="square" rtlCol="0">
            <a:spAutoFit/>
          </a:bodyPr>
          <a:lstStyle/>
          <a:p>
            <a:r>
              <a:rPr kumimoji="1" lang="en-US" altLang="ja-JP" sz="2400" b="1" dirty="0" smtClean="0">
                <a:solidFill>
                  <a:schemeClr val="accent2">
                    <a:lumMod val="60000"/>
                    <a:lumOff val="40000"/>
                  </a:schemeClr>
                </a:solidFill>
              </a:rPr>
              <a:t>Parse rate</a:t>
            </a:r>
            <a:endParaRPr kumimoji="1" lang="ja-JP" altLang="en-US" sz="2400" b="1" dirty="0">
              <a:solidFill>
                <a:schemeClr val="accent2">
                  <a:lumMod val="60000"/>
                  <a:lumOff val="40000"/>
                </a:schemeClr>
              </a:solidFill>
            </a:endParaRPr>
          </a:p>
        </p:txBody>
      </p:sp>
    </p:spTree>
    <p:extLst>
      <p:ext uri="{BB962C8B-B14F-4D97-AF65-F5344CB8AC3E}">
        <p14:creationId xmlns:p14="http://schemas.microsoft.com/office/powerpoint/2010/main" val="1612913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BA vs distributed BA</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83" y="2366431"/>
            <a:ext cx="5501171" cy="377560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798" y="2366431"/>
            <a:ext cx="5501171" cy="3775603"/>
          </a:xfrm>
          <a:prstGeom prst="rect">
            <a:avLst/>
          </a:prstGeom>
        </p:spPr>
      </p:pic>
      <p:sp>
        <p:nvSpPr>
          <p:cNvPr id="9" name="楕円 8"/>
          <p:cNvSpPr/>
          <p:nvPr/>
        </p:nvSpPr>
        <p:spPr>
          <a:xfrm>
            <a:off x="861646" y="5820509"/>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1014046" y="5656384"/>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1008185" y="5756029"/>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791304" y="5767749"/>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5920154" y="3833446"/>
            <a:ext cx="550984" cy="1019908"/>
          </a:xfrm>
          <a:prstGeom prst="rightArrow">
            <a:avLst>
              <a:gd name="adj1" fmla="val 50000"/>
              <a:gd name="adj2" fmla="val 819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6781789" y="5832224"/>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8340959" y="5597766"/>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8897807" y="4835769"/>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9507411" y="4337541"/>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10081839" y="4173413"/>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10609377" y="4788880"/>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11189676" y="5861541"/>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7391391" y="5140576"/>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7883768" y="5122989"/>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345713" y="6418382"/>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539144" y="6295261"/>
            <a:ext cx="2045678" cy="400110"/>
          </a:xfrm>
          <a:prstGeom prst="rect">
            <a:avLst/>
          </a:prstGeom>
          <a:noFill/>
        </p:spPr>
        <p:txBody>
          <a:bodyPr wrap="square" rtlCol="0">
            <a:spAutoFit/>
          </a:bodyPr>
          <a:lstStyle/>
          <a:p>
            <a:r>
              <a:rPr kumimoji="1" lang="en-US" altLang="ja-JP" sz="2000" dirty="0" smtClean="0"/>
              <a:t>: bat</a:t>
            </a:r>
            <a:endParaRPr kumimoji="1" lang="ja-JP" altLang="en-US" sz="2000" dirty="0"/>
          </a:p>
        </p:txBody>
      </p:sp>
      <p:sp>
        <p:nvSpPr>
          <p:cNvPr id="25" name="楕円 24"/>
          <p:cNvSpPr/>
          <p:nvPr/>
        </p:nvSpPr>
        <p:spPr>
          <a:xfrm>
            <a:off x="5345720" y="5802923"/>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5445365" y="5691548"/>
            <a:ext cx="193431" cy="1934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5196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Bat Algorithm</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b="1" dirty="0">
              <a:solidFill>
                <a:schemeClr val="tx1">
                  <a:lumMod val="65000"/>
                  <a:lumOff val="35000"/>
                </a:schemeClr>
              </a:solidFill>
            </a:endParaRPr>
          </a:p>
        </p:txBody>
      </p:sp>
      <p:sp>
        <p:nvSpPr>
          <p:cNvPr id="7" name="テキスト ボックス 6"/>
          <p:cNvSpPr txBox="1"/>
          <p:nvPr/>
        </p:nvSpPr>
        <p:spPr>
          <a:xfrm>
            <a:off x="11044238" y="6015038"/>
            <a:ext cx="557212" cy="400110"/>
          </a:xfrm>
          <a:prstGeom prst="rect">
            <a:avLst/>
          </a:prstGeom>
          <a:noFill/>
        </p:spPr>
        <p:txBody>
          <a:bodyPr wrap="square" rtlCol="0">
            <a:spAutoFit/>
          </a:bodyPr>
          <a:lstStyle/>
          <a:p>
            <a:r>
              <a:rPr kumimoji="1" lang="en-US" altLang="ja-JP" sz="2000" dirty="0" smtClean="0"/>
              <a:t>3</a:t>
            </a:r>
            <a:endParaRPr kumimoji="1" lang="ja-JP" altLang="en-US" sz="2000" dirty="0"/>
          </a:p>
        </p:txBody>
      </p:sp>
      <mc:AlternateContent xmlns:mc="http://schemas.openxmlformats.org/markup-compatibility/2006" xmlns:a14="http://schemas.microsoft.com/office/drawing/2010/main">
        <mc:Choice Requires="a14">
          <p:sp>
            <p:nvSpPr>
              <p:cNvPr id="35" name="テキスト ボックス 34"/>
              <p:cNvSpPr txBox="1"/>
              <p:nvPr/>
            </p:nvSpPr>
            <p:spPr>
              <a:xfrm>
                <a:off x="4437262" y="2109518"/>
                <a:ext cx="8218213" cy="153375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𝑑</m:t>
                          </m:r>
                        </m:e>
                        <m:sub>
                          <m:r>
                            <a:rPr kumimoji="1" lang="en-US" altLang="ja-JP" sz="2800" b="0" i="1" smtClean="0">
                              <a:solidFill>
                                <a:schemeClr val="tx2"/>
                              </a:solidFill>
                              <a:latin typeface="Cambria Math" panose="02040503050406030204" pitchFamily="18" charset="0"/>
                            </a:rPr>
                            <m:t>𝑖</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r>
                        <a:rPr kumimoji="1" lang="en-US" altLang="ja-JP" sz="2800" b="0" i="1" smtClean="0">
                          <a:solidFill>
                            <a:schemeClr val="tx2"/>
                          </a:solidFill>
                          <a:latin typeface="Cambria Math" panose="02040503050406030204" pitchFamily="18" charset="0"/>
                        </a:rPr>
                        <m:t>=</m:t>
                      </m:r>
                      <m:sSup>
                        <m:sSupPr>
                          <m:ctrlPr>
                            <a:rPr kumimoji="1" lang="en-US" altLang="ja-JP" sz="2800" i="1" smtClean="0">
                              <a:solidFill>
                                <a:schemeClr val="tx2"/>
                              </a:solidFill>
                              <a:latin typeface="Cambria Math" panose="02040503050406030204" pitchFamily="18" charset="0"/>
                            </a:rPr>
                          </m:ctrlPr>
                        </m:sSupPr>
                        <m:e>
                          <m:sSub>
                            <m:sSubPr>
                              <m:ctrlPr>
                                <a:rPr kumimoji="1" lang="en-US" altLang="ja-JP" sz="2800" i="1" smtClean="0">
                                  <a:solidFill>
                                    <a:schemeClr val="tx2"/>
                                  </a:solidFill>
                                  <a:latin typeface="Cambria Math" panose="02040503050406030204" pitchFamily="18" charset="0"/>
                                </a:rPr>
                              </m:ctrlPr>
                            </m:sSubPr>
                            <m:e>
                              <m:f>
                                <m:fPr>
                                  <m:ctrlPr>
                                    <a:rPr kumimoji="1" lang="en-US" altLang="ja-JP" sz="2800" i="1" smtClean="0">
                                      <a:solidFill>
                                        <a:schemeClr val="tx2"/>
                                      </a:solidFill>
                                      <a:latin typeface="Cambria Math" panose="02040503050406030204" pitchFamily="18" charset="0"/>
                                    </a:rPr>
                                  </m:ctrlPr>
                                </m:fPr>
                                <m:num>
                                  <m:r>
                                    <a:rPr kumimoji="1" lang="en-US" altLang="ja-JP" sz="2800" b="0" i="0" smtClean="0">
                                      <a:solidFill>
                                        <a:schemeClr val="tx2"/>
                                      </a:solidFill>
                                      <a:latin typeface="Cambria Math" panose="02040503050406030204" pitchFamily="18" charset="0"/>
                                    </a:rPr>
                                    <m:t>1</m:t>
                                  </m:r>
                                </m:num>
                                <m:den>
                                  <m:r>
                                    <m:rPr>
                                      <m:sty m:val="p"/>
                                    </m:rPr>
                                    <a:rPr kumimoji="1" lang="en-US" altLang="ja-JP" sz="2800" b="0" i="0" smtClean="0">
                                      <a:solidFill>
                                        <a:schemeClr val="tx2"/>
                                      </a:solidFill>
                                      <a:latin typeface="Cambria Math" panose="02040503050406030204" pitchFamily="18" charset="0"/>
                                    </a:rPr>
                                    <m:t>K</m:t>
                                  </m:r>
                                </m:den>
                              </m:f>
                              <m:nary>
                                <m:naryPr>
                                  <m:chr m:val="∑"/>
                                  <m:ctrlPr>
                                    <a:rPr kumimoji="1" lang="en-US" altLang="ja-JP" sz="2800" i="1" smtClean="0">
                                      <a:solidFill>
                                        <a:schemeClr val="tx2"/>
                                      </a:solidFill>
                                      <a:latin typeface="Cambria Math" panose="02040503050406030204" pitchFamily="18" charset="0"/>
                                    </a:rPr>
                                  </m:ctrlPr>
                                </m:naryPr>
                                <m:sub>
                                  <m:r>
                                    <m:rPr>
                                      <m:brk m:alnAt="23"/>
                                    </m:rPr>
                                    <a:rPr kumimoji="1" lang="en-US" altLang="ja-JP" sz="2800" b="0" i="1" smtClean="0">
                                      <a:solidFill>
                                        <a:schemeClr val="tx2"/>
                                      </a:solidFill>
                                      <a:latin typeface="Cambria Math" panose="02040503050406030204" pitchFamily="18" charset="0"/>
                                    </a:rPr>
                                    <m:t>𝑗</m:t>
                                  </m:r>
                                  <m:r>
                                    <a:rPr kumimoji="1" lang="en-US" altLang="ja-JP" sz="2800" b="0" i="1" smtClean="0">
                                      <a:solidFill>
                                        <a:schemeClr val="tx2"/>
                                      </a:solidFill>
                                      <a:latin typeface="Cambria Math" panose="02040503050406030204" pitchFamily="18" charset="0"/>
                                    </a:rPr>
                                    <m:t>=1</m:t>
                                  </m:r>
                                </m:sub>
                                <m:sup>
                                  <m:r>
                                    <a:rPr kumimoji="1" lang="en-US" altLang="ja-JP" sz="2800" b="0" i="1" smtClean="0">
                                      <a:solidFill>
                                        <a:schemeClr val="tx2"/>
                                      </a:solidFill>
                                      <a:latin typeface="Cambria Math" panose="02040503050406030204" pitchFamily="18" charset="0"/>
                                    </a:rPr>
                                    <m:t>𝐾</m:t>
                                  </m:r>
                                </m:sup>
                                <m:e>
                                  <m:f>
                                    <m:fPr>
                                      <m:ctrlPr>
                                        <a:rPr kumimoji="1" lang="en-US" altLang="ja-JP" sz="2800" b="0" i="1" smtClean="0">
                                          <a:solidFill>
                                            <a:schemeClr val="tx2"/>
                                          </a:solidFill>
                                          <a:latin typeface="Cambria Math" panose="02040503050406030204" pitchFamily="18" charset="0"/>
                                        </a:rPr>
                                      </m:ctrlPr>
                                    </m:fPr>
                                    <m:num>
                                      <m:d>
                                        <m:dPr>
                                          <m:ctrlPr>
                                            <a:rPr kumimoji="1" lang="en-US" altLang="ja-JP" sz="2800" b="0" i="1" smtClean="0">
                                              <a:solidFill>
                                                <a:schemeClr val="tx2"/>
                                              </a:solidFill>
                                              <a:latin typeface="Cambria Math" panose="02040503050406030204" pitchFamily="18" charset="0"/>
                                            </a:rPr>
                                          </m:ctrlPr>
                                        </m:dPr>
                                        <m:e>
                                          <m:sSub>
                                            <m:sSubPr>
                                              <m:ctrlPr>
                                                <a:rPr kumimoji="1" lang="en-US" altLang="ja-JP" sz="2800" b="0" i="1" smtClean="0">
                                                  <a:solidFill>
                                                    <a:schemeClr val="tx2"/>
                                                  </a:solidFill>
                                                  <a:latin typeface="Cambria Math" panose="02040503050406030204" pitchFamily="18" charset="0"/>
                                                </a:rPr>
                                              </m:ctrlPr>
                                            </m:sSubPr>
                                            <m:e>
                                              <m:r>
                                                <a:rPr kumimoji="1" lang="en-US" altLang="ja-JP" sz="2800" b="0" i="1" smtClean="0">
                                                  <a:solidFill>
                                                    <a:schemeClr val="tx2"/>
                                                  </a:solidFill>
                                                  <a:latin typeface="Cambria Math" panose="02040503050406030204" pitchFamily="18" charset="0"/>
                                                </a:rPr>
                                                <m:t>𝑥</m:t>
                                              </m:r>
                                            </m:e>
                                            <m:sub>
                                              <m:r>
                                                <a:rPr kumimoji="1" lang="en-US" altLang="ja-JP" sz="2800" b="0" i="1" smtClean="0">
                                                  <a:solidFill>
                                                    <a:schemeClr val="tx2"/>
                                                  </a:solidFill>
                                                  <a:latin typeface="Cambria Math" panose="02040503050406030204" pitchFamily="18" charset="0"/>
                                                </a:rPr>
                                                <m:t>𝑖</m:t>
                                              </m:r>
                                              <m:r>
                                                <a:rPr kumimoji="1" lang="en-US" altLang="ja-JP" sz="2800" b="0" i="1" smtClean="0">
                                                  <a:solidFill>
                                                    <a:schemeClr val="tx2"/>
                                                  </a:solidFill>
                                                  <a:latin typeface="Cambria Math" panose="02040503050406030204" pitchFamily="18" charset="0"/>
                                                </a:rPr>
                                                <m:t>∗</m:t>
                                              </m:r>
                                            </m:sub>
                                          </m:sSub>
                                          <m:r>
                                            <a:rPr kumimoji="1" lang="en-US" altLang="ja-JP" sz="2800" b="0" i="1" smtClean="0">
                                              <a:solidFill>
                                                <a:schemeClr val="tx2"/>
                                              </a:solidFill>
                                              <a:latin typeface="Cambria Math" panose="02040503050406030204" pitchFamily="18" charset="0"/>
                                            </a:rPr>
                                            <m:t>−</m:t>
                                          </m:r>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𝑥</m:t>
                                              </m:r>
                                            </m:e>
                                            <m:sub>
                                              <m:r>
                                                <a:rPr kumimoji="1" lang="en-US" altLang="ja-JP" sz="2800" b="0" i="1" smtClean="0">
                                                  <a:solidFill>
                                                    <a:schemeClr val="tx2"/>
                                                  </a:solidFill>
                                                  <a:latin typeface="Cambria Math" panose="02040503050406030204" pitchFamily="18" charset="0"/>
                                                </a:rPr>
                                                <m:t>𝑗</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e>
                                      </m:d>
                                    </m:num>
                                    <m:den>
                                      <m:sSup>
                                        <m:sSupPr>
                                          <m:ctrlPr>
                                            <a:rPr kumimoji="1" lang="en-US" altLang="ja-JP" sz="2800" b="0" i="1" smtClean="0">
                                              <a:solidFill>
                                                <a:schemeClr val="accent6">
                                                  <a:lumMod val="75000"/>
                                                </a:schemeClr>
                                              </a:solidFill>
                                              <a:latin typeface="Cambria Math" panose="02040503050406030204" pitchFamily="18" charset="0"/>
                                            </a:rPr>
                                          </m:ctrlPr>
                                        </m:sSupPr>
                                        <m:e>
                                          <m:d>
                                            <m:dPr>
                                              <m:begChr m:val="|"/>
                                              <m:endChr m:val="|"/>
                                              <m:ctrlPr>
                                                <a:rPr kumimoji="1" lang="en-US" altLang="ja-JP" sz="2800" b="0" i="1" smtClean="0">
                                                  <a:solidFill>
                                                    <a:schemeClr val="accent6">
                                                      <a:lumMod val="75000"/>
                                                    </a:schemeClr>
                                                  </a:solidFill>
                                                  <a:latin typeface="Cambria Math" panose="02040503050406030204" pitchFamily="18" charset="0"/>
                                                </a:rPr>
                                              </m:ctrlPr>
                                            </m:dPr>
                                            <m:e>
                                              <m:sSub>
                                                <m:sSubPr>
                                                  <m:ctrlPr>
                                                    <a:rPr kumimoji="1" lang="en-US" altLang="ja-JP" sz="2800" b="0" i="1" smtClean="0">
                                                      <a:solidFill>
                                                        <a:schemeClr val="accent6">
                                                          <a:lumMod val="75000"/>
                                                        </a:schemeClr>
                                                      </a:solidFill>
                                                      <a:latin typeface="Cambria Math" panose="02040503050406030204" pitchFamily="18" charset="0"/>
                                                    </a:rPr>
                                                  </m:ctrlPr>
                                                </m:sSubPr>
                                                <m:e>
                                                  <m:r>
                                                    <a:rPr kumimoji="1" lang="en-US" altLang="ja-JP" sz="2800" b="0" i="1" smtClean="0">
                                                      <a:solidFill>
                                                        <a:schemeClr val="accent6">
                                                          <a:lumMod val="75000"/>
                                                        </a:schemeClr>
                                                      </a:solidFill>
                                                      <a:latin typeface="Cambria Math" panose="02040503050406030204" pitchFamily="18" charset="0"/>
                                                    </a:rPr>
                                                    <m:t>𝑥</m:t>
                                                  </m:r>
                                                </m:e>
                                                <m:sub>
                                                  <m:r>
                                                    <a:rPr kumimoji="1" lang="en-US" altLang="ja-JP" sz="2800" b="0" i="1" smtClean="0">
                                                      <a:solidFill>
                                                        <a:schemeClr val="accent6">
                                                          <a:lumMod val="75000"/>
                                                        </a:schemeClr>
                                                      </a:solidFill>
                                                      <a:latin typeface="Cambria Math" panose="02040503050406030204" pitchFamily="18" charset="0"/>
                                                    </a:rPr>
                                                    <m:t>𝑖</m:t>
                                                  </m:r>
                                                  <m:r>
                                                    <a:rPr kumimoji="1" lang="en-US" altLang="ja-JP" sz="2800" b="0" i="1" smtClean="0">
                                                      <a:solidFill>
                                                        <a:schemeClr val="accent6">
                                                          <a:lumMod val="75000"/>
                                                        </a:schemeClr>
                                                      </a:solidFill>
                                                      <a:latin typeface="Cambria Math" panose="02040503050406030204" pitchFamily="18" charset="0"/>
                                                    </a:rPr>
                                                    <m:t>∗</m:t>
                                                  </m:r>
                                                </m:sub>
                                              </m:sSub>
                                              <m:r>
                                                <a:rPr kumimoji="1" lang="en-US" altLang="ja-JP" sz="2800" b="0" i="1" smtClean="0">
                                                  <a:solidFill>
                                                    <a:schemeClr val="accent6">
                                                      <a:lumMod val="75000"/>
                                                    </a:schemeClr>
                                                  </a:solidFill>
                                                  <a:latin typeface="Cambria Math" panose="02040503050406030204" pitchFamily="18" charset="0"/>
                                                </a:rPr>
                                                <m:t>−</m:t>
                                              </m:r>
                                              <m:sSubSup>
                                                <m:sSubSupPr>
                                                  <m:ctrlPr>
                                                    <a:rPr kumimoji="1" lang="en-US" altLang="ja-JP" sz="2800" b="0" i="1" smtClean="0">
                                                      <a:solidFill>
                                                        <a:schemeClr val="accent6">
                                                          <a:lumMod val="75000"/>
                                                        </a:schemeClr>
                                                      </a:solidFill>
                                                      <a:latin typeface="Cambria Math" panose="02040503050406030204" pitchFamily="18" charset="0"/>
                                                    </a:rPr>
                                                  </m:ctrlPr>
                                                </m:sSubSupPr>
                                                <m:e>
                                                  <m:r>
                                                    <a:rPr kumimoji="1" lang="en-US" altLang="ja-JP" sz="2800" b="0" i="1" smtClean="0">
                                                      <a:solidFill>
                                                        <a:schemeClr val="accent6">
                                                          <a:lumMod val="75000"/>
                                                        </a:schemeClr>
                                                      </a:solidFill>
                                                      <a:latin typeface="Cambria Math" panose="02040503050406030204" pitchFamily="18" charset="0"/>
                                                    </a:rPr>
                                                    <m:t>𝑥</m:t>
                                                  </m:r>
                                                </m:e>
                                                <m:sub>
                                                  <m:r>
                                                    <a:rPr kumimoji="1" lang="en-US" altLang="ja-JP" sz="2800" b="0" i="1" smtClean="0">
                                                      <a:solidFill>
                                                        <a:schemeClr val="accent6">
                                                          <a:lumMod val="75000"/>
                                                        </a:schemeClr>
                                                      </a:solidFill>
                                                      <a:latin typeface="Cambria Math" panose="02040503050406030204" pitchFamily="18" charset="0"/>
                                                    </a:rPr>
                                                    <m:t>𝑗</m:t>
                                                  </m:r>
                                                </m:sub>
                                                <m:sup>
                                                  <m:r>
                                                    <a:rPr kumimoji="1" lang="en-US" altLang="ja-JP" sz="2800" b="0" i="1" smtClean="0">
                                                      <a:solidFill>
                                                        <a:schemeClr val="accent6">
                                                          <a:lumMod val="75000"/>
                                                        </a:schemeClr>
                                                      </a:solidFill>
                                                      <a:latin typeface="Cambria Math" panose="02040503050406030204" pitchFamily="18" charset="0"/>
                                                    </a:rPr>
                                                    <m:t>𝑡</m:t>
                                                  </m:r>
                                                  <m:r>
                                                    <a:rPr kumimoji="1" lang="en-US" altLang="ja-JP" sz="2800" b="0" i="1" smtClean="0">
                                                      <a:solidFill>
                                                        <a:schemeClr val="accent6">
                                                          <a:lumMod val="75000"/>
                                                        </a:schemeClr>
                                                      </a:solidFill>
                                                      <a:latin typeface="Cambria Math" panose="02040503050406030204" pitchFamily="18" charset="0"/>
                                                    </a:rPr>
                                                    <m:t>−1</m:t>
                                                  </m:r>
                                                </m:sup>
                                              </m:sSubSup>
                                            </m:e>
                                          </m:d>
                                        </m:e>
                                        <m:sup>
                                          <m:r>
                                            <a:rPr kumimoji="1" lang="en-US" altLang="ja-JP" sz="2800" b="0" i="1" smtClean="0">
                                              <a:solidFill>
                                                <a:schemeClr val="accent6">
                                                  <a:lumMod val="75000"/>
                                                </a:schemeClr>
                                              </a:solidFill>
                                              <a:latin typeface="Cambria Math" panose="02040503050406030204" pitchFamily="18" charset="0"/>
                                            </a:rPr>
                                            <m:t>2</m:t>
                                          </m:r>
                                        </m:sup>
                                      </m:sSup>
                                    </m:den>
                                  </m:f>
                                </m:e>
                              </m:nary>
                              <m:r>
                                <a:rPr kumimoji="1" lang="en-US" altLang="ja-JP" sz="2800" b="0" i="1" smtClean="0">
                                  <a:solidFill>
                                    <a:schemeClr val="tx2"/>
                                  </a:solidFill>
                                  <a:latin typeface="Cambria Math" panose="02040503050406030204" pitchFamily="18" charset="0"/>
                                </a:rPr>
                                <m:t>        </m:t>
                              </m:r>
                              <m:r>
                                <a:rPr kumimoji="1" lang="en-US" altLang="ja-JP" sz="2800" b="0" i="1">
                                  <a:solidFill>
                                    <a:schemeClr val="tx2"/>
                                  </a:solidFill>
                                  <a:latin typeface="Cambria Math" panose="02040503050406030204" pitchFamily="18" charset="0"/>
                                </a:rPr>
                                <m:t>…</m:t>
                              </m:r>
                              <m:r>
                                <a:rPr kumimoji="1" lang="en-US" altLang="ja-JP" sz="2800" b="0" i="0" smtClean="0">
                                  <a:solidFill>
                                    <a:schemeClr val="tx2"/>
                                  </a:solidFill>
                                  <a:latin typeface="Cambria Math" panose="02040503050406030204" pitchFamily="18" charset="0"/>
                                </a:rPr>
                                <m:t>(2)</m:t>
                              </m:r>
                            </m:e>
                            <m:sub/>
                          </m:sSub>
                        </m:e>
                        <m:sup/>
                      </m:sSup>
                    </m:oMath>
                  </m:oMathPara>
                </a14:m>
                <a:endParaRPr kumimoji="1" lang="ja-JP" altLang="en-US" sz="2800" dirty="0">
                  <a:solidFill>
                    <a:schemeClr val="tx2"/>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37262" y="2109518"/>
                <a:ext cx="8218213" cy="1533753"/>
              </a:xfrm>
              <a:prstGeom prst="rect">
                <a:avLst/>
              </a:prstGeom>
              <a:blipFill>
                <a:blip r:embed="rId2"/>
                <a:stretch>
                  <a:fillRect/>
                </a:stretch>
              </a:blipFill>
            </p:spPr>
            <p:txBody>
              <a:bodyPr/>
              <a:lstStyle/>
              <a:p>
                <a:r>
                  <a:rPr lang="ja-JP" altLang="en-US">
                    <a:noFill/>
                  </a:rPr>
                  <a:t> </a:t>
                </a:r>
              </a:p>
            </p:txBody>
          </p:sp>
        </mc:Fallback>
      </mc:AlternateContent>
      <p:sp>
        <p:nvSpPr>
          <p:cNvPr id="54" name="正方形/長方形 53"/>
          <p:cNvSpPr/>
          <p:nvPr/>
        </p:nvSpPr>
        <p:spPr>
          <a:xfrm>
            <a:off x="506855" y="2452483"/>
            <a:ext cx="3562555" cy="3562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正方形/長方形 49"/>
              <p:cNvSpPr/>
              <p:nvPr/>
            </p:nvSpPr>
            <p:spPr>
              <a:xfrm>
                <a:off x="688279" y="3021769"/>
                <a:ext cx="953979" cy="51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bg1">
                                  <a:lumMod val="65000"/>
                                </a:schemeClr>
                              </a:solidFill>
                              <a:latin typeface="Cambria Math" panose="02040503050406030204" pitchFamily="18" charset="0"/>
                            </a:rPr>
                          </m:ctrlPr>
                        </m:sSupPr>
                        <m:e>
                          <m:sSub>
                            <m:sSubPr>
                              <m:ctrlPr>
                                <a:rPr lang="en-US" altLang="ja-JP" sz="2400" b="1" i="1">
                                  <a:solidFill>
                                    <a:schemeClr val="bg1">
                                      <a:lumMod val="65000"/>
                                    </a:schemeClr>
                                  </a:solidFill>
                                  <a:latin typeface="Cambria Math" panose="02040503050406030204" pitchFamily="18" charset="0"/>
                                </a:rPr>
                              </m:ctrlPr>
                            </m:sSubPr>
                            <m:e>
                              <m:r>
                                <a:rPr lang="en-US" altLang="ja-JP" sz="2400" b="1" i="1" smtClean="0">
                                  <a:solidFill>
                                    <a:schemeClr val="bg1">
                                      <a:lumMod val="65000"/>
                                    </a:schemeClr>
                                  </a:solidFill>
                                  <a:latin typeface="Cambria Math" panose="02040503050406030204" pitchFamily="18" charset="0"/>
                                </a:rPr>
                                <m:t>𝒙</m:t>
                              </m:r>
                            </m:e>
                            <m:sub>
                              <m:r>
                                <a:rPr lang="en-US" altLang="ja-JP" sz="2400" b="1" i="1" smtClean="0">
                                  <a:solidFill>
                                    <a:schemeClr val="bg1">
                                      <a:lumMod val="65000"/>
                                    </a:schemeClr>
                                  </a:solidFill>
                                  <a:latin typeface="Cambria Math" panose="02040503050406030204" pitchFamily="18" charset="0"/>
                                </a:rPr>
                                <m:t>𝒋</m:t>
                              </m:r>
                            </m:sub>
                          </m:sSub>
                        </m:e>
                        <m:sup>
                          <m:r>
                            <a:rPr lang="en-US" altLang="ja-JP" sz="2400" b="1" i="1">
                              <a:solidFill>
                                <a:schemeClr val="bg1">
                                  <a:lumMod val="65000"/>
                                </a:schemeClr>
                              </a:solidFill>
                              <a:latin typeface="Cambria Math" panose="02040503050406030204" pitchFamily="18" charset="0"/>
                            </a:rPr>
                            <m:t>𝒕</m:t>
                          </m:r>
                          <m:r>
                            <a:rPr lang="en-US" altLang="ja-JP" sz="2400" b="1" i="1" smtClean="0">
                              <a:solidFill>
                                <a:schemeClr val="bg1">
                                  <a:lumMod val="65000"/>
                                </a:schemeClr>
                              </a:solidFill>
                              <a:latin typeface="Cambria Math" panose="02040503050406030204" pitchFamily="18" charset="0"/>
                            </a:rPr>
                            <m:t>−</m:t>
                          </m:r>
                          <m:r>
                            <a:rPr lang="en-US" altLang="ja-JP" sz="2400" b="1" i="1" smtClean="0">
                              <a:solidFill>
                                <a:schemeClr val="bg1">
                                  <a:lumMod val="65000"/>
                                </a:schemeClr>
                              </a:solidFill>
                              <a:latin typeface="Cambria Math" panose="02040503050406030204" pitchFamily="18" charset="0"/>
                            </a:rPr>
                            <m:t>𝟏</m:t>
                          </m:r>
                        </m:sup>
                      </m:sSup>
                    </m:oMath>
                  </m:oMathPara>
                </a14:m>
                <a:endParaRPr lang="ja-JP" altLang="en-US" sz="2400" b="1" dirty="0">
                  <a:solidFill>
                    <a:schemeClr val="bg1">
                      <a:lumMod val="65000"/>
                    </a:schemeClr>
                  </a:solidFill>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688279" y="3021769"/>
                <a:ext cx="953979" cy="51353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887888" y="2733270"/>
                <a:ext cx="953979" cy="51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bg1">
                                  <a:lumMod val="65000"/>
                                </a:schemeClr>
                              </a:solidFill>
                              <a:latin typeface="Cambria Math" panose="02040503050406030204" pitchFamily="18" charset="0"/>
                            </a:rPr>
                          </m:ctrlPr>
                        </m:sSupPr>
                        <m:e>
                          <m:sSub>
                            <m:sSubPr>
                              <m:ctrlPr>
                                <a:rPr lang="en-US" altLang="ja-JP" sz="2400" b="1" i="1">
                                  <a:solidFill>
                                    <a:schemeClr val="bg1">
                                      <a:lumMod val="65000"/>
                                    </a:schemeClr>
                                  </a:solidFill>
                                  <a:latin typeface="Cambria Math" panose="02040503050406030204" pitchFamily="18" charset="0"/>
                                </a:rPr>
                              </m:ctrlPr>
                            </m:sSubPr>
                            <m:e>
                              <m:r>
                                <a:rPr lang="en-US" altLang="ja-JP" sz="2400" b="1" i="1" smtClean="0">
                                  <a:solidFill>
                                    <a:schemeClr val="bg1">
                                      <a:lumMod val="65000"/>
                                    </a:schemeClr>
                                  </a:solidFill>
                                  <a:latin typeface="Cambria Math" panose="02040503050406030204" pitchFamily="18" charset="0"/>
                                </a:rPr>
                                <m:t>𝒙</m:t>
                              </m:r>
                            </m:e>
                            <m:sub>
                              <m:r>
                                <a:rPr lang="en-US" altLang="ja-JP" sz="2400" b="1" i="1" smtClean="0">
                                  <a:solidFill>
                                    <a:schemeClr val="bg1">
                                      <a:lumMod val="65000"/>
                                    </a:schemeClr>
                                  </a:solidFill>
                                  <a:latin typeface="Cambria Math" panose="02040503050406030204" pitchFamily="18" charset="0"/>
                                </a:rPr>
                                <m:t>𝒋</m:t>
                              </m:r>
                            </m:sub>
                          </m:sSub>
                        </m:e>
                        <m:sup>
                          <m:r>
                            <a:rPr lang="en-US" altLang="ja-JP" sz="2400" b="1" i="1">
                              <a:solidFill>
                                <a:schemeClr val="bg1">
                                  <a:lumMod val="65000"/>
                                </a:schemeClr>
                              </a:solidFill>
                              <a:latin typeface="Cambria Math" panose="02040503050406030204" pitchFamily="18" charset="0"/>
                            </a:rPr>
                            <m:t>𝒕</m:t>
                          </m:r>
                          <m:r>
                            <a:rPr lang="en-US" altLang="ja-JP" sz="2400" b="1" i="1" smtClean="0">
                              <a:solidFill>
                                <a:schemeClr val="bg1">
                                  <a:lumMod val="65000"/>
                                </a:schemeClr>
                              </a:solidFill>
                              <a:latin typeface="Cambria Math" panose="02040503050406030204" pitchFamily="18" charset="0"/>
                            </a:rPr>
                            <m:t>−</m:t>
                          </m:r>
                          <m:r>
                            <a:rPr lang="en-US" altLang="ja-JP" sz="2400" b="1" i="1" smtClean="0">
                              <a:solidFill>
                                <a:schemeClr val="bg1">
                                  <a:lumMod val="65000"/>
                                </a:schemeClr>
                              </a:solidFill>
                              <a:latin typeface="Cambria Math" panose="02040503050406030204" pitchFamily="18" charset="0"/>
                            </a:rPr>
                            <m:t>𝟏</m:t>
                          </m:r>
                        </m:sup>
                      </m:sSup>
                    </m:oMath>
                  </m:oMathPara>
                </a14:m>
                <a:endParaRPr lang="ja-JP" altLang="en-US" sz="2400" b="1" dirty="0">
                  <a:solidFill>
                    <a:schemeClr val="bg1">
                      <a:lumMod val="65000"/>
                    </a:schemeClr>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2887888" y="2733270"/>
                <a:ext cx="953979" cy="51353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2133810" y="3751371"/>
                <a:ext cx="1058175"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accent6"/>
                              </a:solidFill>
                              <a:latin typeface="Cambria Math" panose="02040503050406030204" pitchFamily="18" charset="0"/>
                            </a:rPr>
                          </m:ctrlPr>
                        </m:sSupPr>
                        <m:e>
                          <m:sSub>
                            <m:sSubPr>
                              <m:ctrlPr>
                                <a:rPr lang="en-US" altLang="ja-JP" sz="2400" b="1" i="1">
                                  <a:solidFill>
                                    <a:schemeClr val="accent6"/>
                                  </a:solidFill>
                                  <a:latin typeface="Cambria Math" panose="02040503050406030204" pitchFamily="18" charset="0"/>
                                </a:rPr>
                              </m:ctrlPr>
                            </m:sSubPr>
                            <m:e>
                              <m:r>
                                <a:rPr lang="en-US" altLang="ja-JP" sz="2400" b="1" i="1" smtClean="0">
                                  <a:solidFill>
                                    <a:schemeClr val="accent6"/>
                                  </a:solidFill>
                                  <a:latin typeface="Cambria Math" panose="02040503050406030204" pitchFamily="18" charset="0"/>
                                </a:rPr>
                                <m:t>𝒙</m:t>
                              </m:r>
                            </m:e>
                            <m:sub>
                              <m:r>
                                <a:rPr lang="en-US" altLang="ja-JP" sz="2400" b="1" i="1">
                                  <a:solidFill>
                                    <a:schemeClr val="accent6"/>
                                  </a:solidFill>
                                  <a:latin typeface="Cambria Math" panose="02040503050406030204" pitchFamily="18" charset="0"/>
                                </a:rPr>
                                <m:t>𝒊</m:t>
                              </m:r>
                              <m:r>
                                <a:rPr lang="en-US" altLang="ja-JP" sz="2400" b="1" i="1" smtClean="0">
                                  <a:solidFill>
                                    <a:schemeClr val="accent6"/>
                                  </a:solidFill>
                                  <a:latin typeface="Cambria Math" panose="02040503050406030204" pitchFamily="18" charset="0"/>
                                </a:rPr>
                                <m:t>∗</m:t>
                              </m:r>
                            </m:sub>
                          </m:sSub>
                        </m:e>
                        <m:sup>
                          <m:r>
                            <a:rPr lang="en-US" altLang="ja-JP" sz="2400" b="1" i="1">
                              <a:solidFill>
                                <a:schemeClr val="accent6"/>
                              </a:solidFill>
                              <a:latin typeface="Cambria Math" panose="02040503050406030204" pitchFamily="18" charset="0"/>
                            </a:rPr>
                            <m:t>𝒕</m:t>
                          </m:r>
                          <m:r>
                            <a:rPr lang="en-US" altLang="ja-JP" sz="2400" b="1" i="1" smtClean="0">
                              <a:solidFill>
                                <a:schemeClr val="accent6"/>
                              </a:solidFill>
                              <a:latin typeface="Cambria Math" panose="02040503050406030204" pitchFamily="18" charset="0"/>
                            </a:rPr>
                            <m:t>−</m:t>
                          </m:r>
                          <m:r>
                            <a:rPr lang="en-US" altLang="ja-JP" sz="2400" b="1" i="1" smtClean="0">
                              <a:solidFill>
                                <a:schemeClr val="accent6"/>
                              </a:solidFill>
                              <a:latin typeface="Cambria Math" panose="02040503050406030204" pitchFamily="18" charset="0"/>
                            </a:rPr>
                            <m:t>𝟏</m:t>
                          </m:r>
                        </m:sup>
                      </m:sSup>
                    </m:oMath>
                  </m:oMathPara>
                </a14:m>
                <a:endParaRPr lang="ja-JP" altLang="en-US" sz="2400" b="1" dirty="0">
                  <a:solidFill>
                    <a:schemeClr val="accent6"/>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2133810" y="3751371"/>
                <a:ext cx="1058175" cy="470000"/>
              </a:xfrm>
              <a:prstGeom prst="rect">
                <a:avLst/>
              </a:prstGeom>
              <a:blipFill>
                <a:blip r:embed="rId5"/>
                <a:stretch>
                  <a:fillRect b="-51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510623" y="4543167"/>
                <a:ext cx="953979" cy="51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bg1">
                                  <a:lumMod val="65000"/>
                                </a:schemeClr>
                              </a:solidFill>
                              <a:latin typeface="Cambria Math" panose="02040503050406030204" pitchFamily="18" charset="0"/>
                            </a:rPr>
                          </m:ctrlPr>
                        </m:sSupPr>
                        <m:e>
                          <m:sSub>
                            <m:sSubPr>
                              <m:ctrlPr>
                                <a:rPr lang="en-US" altLang="ja-JP" sz="2400" b="1" i="1">
                                  <a:solidFill>
                                    <a:schemeClr val="bg1">
                                      <a:lumMod val="65000"/>
                                    </a:schemeClr>
                                  </a:solidFill>
                                  <a:latin typeface="Cambria Math" panose="02040503050406030204" pitchFamily="18" charset="0"/>
                                </a:rPr>
                              </m:ctrlPr>
                            </m:sSubPr>
                            <m:e>
                              <m:r>
                                <a:rPr lang="en-US" altLang="ja-JP" sz="2400" b="1" i="1" smtClean="0">
                                  <a:solidFill>
                                    <a:schemeClr val="bg1">
                                      <a:lumMod val="65000"/>
                                    </a:schemeClr>
                                  </a:solidFill>
                                  <a:latin typeface="Cambria Math" panose="02040503050406030204" pitchFamily="18" charset="0"/>
                                </a:rPr>
                                <m:t>𝒙</m:t>
                              </m:r>
                            </m:e>
                            <m:sub>
                              <m:r>
                                <a:rPr lang="en-US" altLang="ja-JP" sz="2400" b="1" i="1" smtClean="0">
                                  <a:solidFill>
                                    <a:schemeClr val="bg1">
                                      <a:lumMod val="65000"/>
                                    </a:schemeClr>
                                  </a:solidFill>
                                  <a:latin typeface="Cambria Math" panose="02040503050406030204" pitchFamily="18" charset="0"/>
                                </a:rPr>
                                <m:t>𝒋</m:t>
                              </m:r>
                            </m:sub>
                          </m:sSub>
                        </m:e>
                        <m:sup>
                          <m:r>
                            <a:rPr lang="en-US" altLang="ja-JP" sz="2400" b="1" i="1">
                              <a:solidFill>
                                <a:schemeClr val="bg1">
                                  <a:lumMod val="65000"/>
                                </a:schemeClr>
                              </a:solidFill>
                              <a:latin typeface="Cambria Math" panose="02040503050406030204" pitchFamily="18" charset="0"/>
                            </a:rPr>
                            <m:t>𝒕</m:t>
                          </m:r>
                          <m:r>
                            <a:rPr lang="en-US" altLang="ja-JP" sz="2400" b="1" i="1" smtClean="0">
                              <a:solidFill>
                                <a:schemeClr val="bg1">
                                  <a:lumMod val="65000"/>
                                </a:schemeClr>
                              </a:solidFill>
                              <a:latin typeface="Cambria Math" panose="02040503050406030204" pitchFamily="18" charset="0"/>
                            </a:rPr>
                            <m:t>−</m:t>
                          </m:r>
                          <m:r>
                            <a:rPr lang="en-US" altLang="ja-JP" sz="2400" b="1" i="1" smtClean="0">
                              <a:solidFill>
                                <a:schemeClr val="bg1">
                                  <a:lumMod val="65000"/>
                                </a:schemeClr>
                              </a:solidFill>
                              <a:latin typeface="Cambria Math" panose="02040503050406030204" pitchFamily="18" charset="0"/>
                            </a:rPr>
                            <m:t>𝟏</m:t>
                          </m:r>
                        </m:sup>
                      </m:sSup>
                    </m:oMath>
                  </m:oMathPara>
                </a14:m>
                <a:endParaRPr lang="ja-JP" altLang="en-US" sz="2400" b="1" dirty="0">
                  <a:solidFill>
                    <a:schemeClr val="bg1">
                      <a:lumMod val="65000"/>
                    </a:schemeClr>
                  </a:solidFill>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10623" y="4543167"/>
                <a:ext cx="953979" cy="513539"/>
              </a:xfrm>
              <a:prstGeom prst="rect">
                <a:avLst/>
              </a:prstGeom>
              <a:blipFill>
                <a:blip r:embed="rId6"/>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356188" y="4825128"/>
            <a:ext cx="903327" cy="593303"/>
          </a:xfrm>
          <a:prstGeom prst="straightConnector1">
            <a:avLst/>
          </a:prstGeom>
          <a:ln w="5715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V="1">
            <a:off x="2687138" y="4142299"/>
            <a:ext cx="735120" cy="453406"/>
          </a:xfrm>
          <a:prstGeom prst="straightConnector1">
            <a:avLst/>
          </a:prstGeom>
          <a:ln w="57150">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2611987" y="4896974"/>
            <a:ext cx="474647" cy="566600"/>
          </a:xfrm>
          <a:prstGeom prst="straightConnector1">
            <a:avLst/>
          </a:prstGeom>
          <a:ln w="57150">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楕円 7"/>
          <p:cNvSpPr/>
          <p:nvPr/>
        </p:nvSpPr>
        <p:spPr>
          <a:xfrm>
            <a:off x="2196419" y="4353477"/>
            <a:ext cx="551126" cy="5511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926920" y="5246525"/>
            <a:ext cx="464728" cy="46472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3367822" y="3180378"/>
            <a:ext cx="464728" cy="46472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p:cNvCxnSpPr/>
          <p:nvPr/>
        </p:nvCxnSpPr>
        <p:spPr>
          <a:xfrm>
            <a:off x="2641424" y="4682025"/>
            <a:ext cx="892190" cy="171042"/>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506855" y="2863121"/>
            <a:ext cx="2456532" cy="3521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00425" y="2469871"/>
            <a:ext cx="1462366" cy="369332"/>
          </a:xfrm>
          <a:prstGeom prst="rect">
            <a:avLst/>
          </a:prstGeom>
          <a:noFill/>
        </p:spPr>
        <p:txBody>
          <a:bodyPr wrap="square" rtlCol="0">
            <a:spAutoFit/>
          </a:bodyPr>
          <a:lstStyle/>
          <a:p>
            <a:r>
              <a:rPr kumimoji="1" lang="en-US" altLang="ja-JP" dirty="0" smtClean="0">
                <a:solidFill>
                  <a:srgbClr val="FF0000"/>
                </a:solidFill>
              </a:rPr>
              <a:t>K=3</a:t>
            </a:r>
            <a:r>
              <a:rPr kumimoji="1" lang="ja-JP" altLang="en-US" dirty="0" smtClean="0">
                <a:solidFill>
                  <a:srgbClr val="FF0000"/>
                </a:solidFill>
              </a:rPr>
              <a:t>の場合</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34" name="正方形/長方形 33"/>
              <p:cNvSpPr/>
              <p:nvPr/>
            </p:nvSpPr>
            <p:spPr>
              <a:xfrm>
                <a:off x="3388743" y="4177200"/>
                <a:ext cx="6574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rgbClr val="FF0000"/>
                              </a:solidFill>
                              <a:latin typeface="Cambria Math" panose="02040503050406030204" pitchFamily="18" charset="0"/>
                            </a:rPr>
                          </m:ctrlPr>
                        </m:sSupPr>
                        <m:e>
                          <m:sSub>
                            <m:sSubPr>
                              <m:ctrlPr>
                                <a:rPr lang="en-US" altLang="ja-JP" sz="2400" b="1" i="1">
                                  <a:solidFill>
                                    <a:srgbClr val="FF0000"/>
                                  </a:solidFill>
                                  <a:latin typeface="Cambria Math" panose="02040503050406030204" pitchFamily="18" charset="0"/>
                                </a:rPr>
                              </m:ctrlPr>
                            </m:sSubPr>
                            <m:e>
                              <m:r>
                                <a:rPr lang="en-US" altLang="ja-JP" sz="2400" b="1" i="1" smtClean="0">
                                  <a:solidFill>
                                    <a:srgbClr val="FF0000"/>
                                  </a:solidFill>
                                  <a:latin typeface="Cambria Math" panose="02040503050406030204" pitchFamily="18" charset="0"/>
                                </a:rPr>
                                <m:t>𝒗</m:t>
                              </m:r>
                            </m:e>
                            <m:sub>
                              <m:r>
                                <a:rPr lang="en-US" altLang="ja-JP" sz="2400" b="1" i="1">
                                  <a:solidFill>
                                    <a:srgbClr val="FF0000"/>
                                  </a:solidFill>
                                  <a:latin typeface="Cambria Math" panose="02040503050406030204" pitchFamily="18" charset="0"/>
                                </a:rPr>
                                <m:t>𝒊</m:t>
                              </m:r>
                            </m:sub>
                          </m:sSub>
                        </m:e>
                        <m:sup>
                          <m:r>
                            <a:rPr lang="en-US" altLang="ja-JP" sz="2400" b="1" i="1">
                              <a:solidFill>
                                <a:srgbClr val="FF0000"/>
                              </a:solidFill>
                              <a:latin typeface="Cambria Math" panose="02040503050406030204" pitchFamily="18" charset="0"/>
                            </a:rPr>
                            <m:t>𝒕</m:t>
                          </m:r>
                        </m:sup>
                      </m:sSup>
                    </m:oMath>
                  </m:oMathPara>
                </a14:m>
                <a:endParaRPr lang="ja-JP" altLang="en-US" sz="2400" b="1" dirty="0">
                  <a:solidFill>
                    <a:srgbClr val="FF0000"/>
                  </a:solidFill>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3388743" y="4177200"/>
                <a:ext cx="657424" cy="461665"/>
              </a:xfrm>
              <a:prstGeom prst="rect">
                <a:avLst/>
              </a:prstGeom>
              <a:blipFill>
                <a:blip r:embed="rId7"/>
                <a:stretch>
                  <a:fillRect b="-5263"/>
                </a:stretch>
              </a:blipFill>
            </p:spPr>
            <p:txBody>
              <a:bodyPr/>
              <a:lstStyle/>
              <a:p>
                <a:r>
                  <a:rPr lang="ja-JP" altLang="en-US">
                    <a:noFill/>
                  </a:rPr>
                  <a:t> </a:t>
                </a:r>
              </a:p>
            </p:txBody>
          </p:sp>
        </mc:Fallback>
      </mc:AlternateContent>
      <p:sp>
        <p:nvSpPr>
          <p:cNvPr id="36" name="楕円 35"/>
          <p:cNvSpPr/>
          <p:nvPr/>
        </p:nvSpPr>
        <p:spPr>
          <a:xfrm>
            <a:off x="3460269" y="4669954"/>
            <a:ext cx="551126" cy="551126"/>
          </a:xfrm>
          <a:prstGeom prst="ellips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p:cNvCxnSpPr/>
          <p:nvPr/>
        </p:nvCxnSpPr>
        <p:spPr>
          <a:xfrm>
            <a:off x="1903750" y="4047344"/>
            <a:ext cx="367523" cy="384414"/>
          </a:xfrm>
          <a:prstGeom prst="straightConnector1">
            <a:avLst/>
          </a:prstGeom>
          <a:ln w="5715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楕円 37"/>
          <p:cNvSpPr/>
          <p:nvPr/>
        </p:nvSpPr>
        <p:spPr>
          <a:xfrm>
            <a:off x="1459794" y="3594014"/>
            <a:ext cx="464728" cy="46472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473845" y="5373749"/>
                <a:ext cx="5117324" cy="543547"/>
              </a:xfrm>
              <a:prstGeom prst="rect">
                <a:avLst/>
              </a:prstGeom>
              <a:noFill/>
            </p:spPr>
            <p:txBody>
              <a:bodyPr wrap="square" rtlCol="0">
                <a:spAutoFit/>
              </a:bodyPr>
              <a:lstStyle/>
              <a:p>
                <a14:m>
                  <m:oMath xmlns:m="http://schemas.openxmlformats.org/officeDocument/2006/math">
                    <m:sSup>
                      <m:sSupPr>
                        <m:ctrlPr>
                          <a:rPr kumimoji="1" lang="en-US" altLang="ja-JP" sz="2800" i="1" smtClean="0">
                            <a:solidFill>
                              <a:schemeClr val="tx1">
                                <a:lumMod val="65000"/>
                                <a:lumOff val="35000"/>
                              </a:schemeClr>
                            </a:solidFill>
                            <a:latin typeface="Cambria Math" panose="02040503050406030204" pitchFamily="18" charset="0"/>
                          </a:rPr>
                        </m:ctrlPr>
                      </m:sSupPr>
                      <m:e>
                        <m:sSub>
                          <m:sSubPr>
                            <m:ctrlPr>
                              <a:rPr kumimoji="1" lang="en-US" altLang="ja-JP" sz="2800" i="1" smtClean="0">
                                <a:solidFill>
                                  <a:schemeClr val="tx1">
                                    <a:lumMod val="65000"/>
                                    <a:lumOff val="35000"/>
                                  </a:schemeClr>
                                </a:solidFill>
                                <a:latin typeface="Cambria Math" panose="02040503050406030204" pitchFamily="18" charset="0"/>
                              </a:rPr>
                            </m:ctrlPr>
                          </m:sSubPr>
                          <m:e>
                            <m:r>
                              <a:rPr kumimoji="1" lang="en-US" altLang="ja-JP" sz="2800" b="0" i="1" smtClean="0">
                                <a:solidFill>
                                  <a:schemeClr val="tx1">
                                    <a:lumMod val="65000"/>
                                    <a:lumOff val="35000"/>
                                  </a:schemeClr>
                                </a:solidFill>
                                <a:latin typeface="Cambria Math" panose="02040503050406030204" pitchFamily="18" charset="0"/>
                              </a:rPr>
                              <m:t>𝑥</m:t>
                            </m:r>
                          </m:e>
                          <m:sub>
                            <m:r>
                              <a:rPr kumimoji="1" lang="en-US" altLang="ja-JP" sz="2800" b="0" i="1" smtClean="0">
                                <a:solidFill>
                                  <a:schemeClr val="tx1">
                                    <a:lumMod val="65000"/>
                                    <a:lumOff val="35000"/>
                                  </a:schemeClr>
                                </a:solidFill>
                                <a:latin typeface="Cambria Math" panose="02040503050406030204" pitchFamily="18" charset="0"/>
                              </a:rPr>
                              <m:t>𝑖</m:t>
                            </m:r>
                          </m:sub>
                        </m:sSub>
                      </m:e>
                      <m:sup>
                        <m:r>
                          <a:rPr kumimoji="1" lang="en-US" altLang="ja-JP" sz="2800" b="0" i="1" smtClean="0">
                            <a:solidFill>
                              <a:schemeClr val="tx1">
                                <a:lumMod val="65000"/>
                                <a:lumOff val="35000"/>
                              </a:schemeClr>
                            </a:solidFill>
                            <a:latin typeface="Cambria Math" panose="02040503050406030204" pitchFamily="18" charset="0"/>
                          </a:rPr>
                          <m:t>𝑡</m:t>
                        </m:r>
                      </m:sup>
                    </m:sSup>
                    <m:r>
                      <a:rPr kumimoji="1" lang="en-US" altLang="ja-JP" sz="2800" b="0" i="1" smtClean="0">
                        <a:solidFill>
                          <a:schemeClr val="tx1">
                            <a:lumMod val="65000"/>
                            <a:lumOff val="35000"/>
                          </a:schemeClr>
                        </a:solidFill>
                        <a:latin typeface="Cambria Math" panose="02040503050406030204" pitchFamily="18" charset="0"/>
                      </a:rPr>
                      <m:t>=</m:t>
                    </m:r>
                    <m:sSup>
                      <m:sSupPr>
                        <m:ctrlPr>
                          <a:rPr kumimoji="1" lang="en-US" altLang="ja-JP" sz="2800" i="1" smtClean="0">
                            <a:solidFill>
                              <a:srgbClr val="FF0000"/>
                            </a:solidFill>
                            <a:latin typeface="Cambria Math" panose="02040503050406030204" pitchFamily="18" charset="0"/>
                          </a:rPr>
                        </m:ctrlPr>
                      </m:sSupPr>
                      <m:e>
                        <m:sSub>
                          <m:sSubPr>
                            <m:ctrlPr>
                              <a:rPr kumimoji="1" lang="en-US" altLang="ja-JP" sz="280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𝑣</m:t>
                            </m:r>
                          </m:e>
                          <m:sub>
                            <m:r>
                              <a:rPr kumimoji="1" lang="en-US" altLang="ja-JP" sz="2800" b="0" i="1" smtClean="0">
                                <a:solidFill>
                                  <a:srgbClr val="FF0000"/>
                                </a:solidFill>
                                <a:latin typeface="Cambria Math" panose="02040503050406030204" pitchFamily="18" charset="0"/>
                              </a:rPr>
                              <m:t>𝑖</m:t>
                            </m:r>
                          </m:sub>
                        </m:sSub>
                      </m:e>
                      <m:sup>
                        <m:r>
                          <a:rPr kumimoji="1" lang="en-US" altLang="ja-JP" sz="2800" b="0" i="1" smtClean="0">
                            <a:solidFill>
                              <a:srgbClr val="FF0000"/>
                            </a:solidFill>
                            <a:latin typeface="Cambria Math" panose="02040503050406030204" pitchFamily="18" charset="0"/>
                          </a:rPr>
                          <m:t>𝑡</m:t>
                        </m:r>
                      </m:sup>
                    </m:sSup>
                    <m:r>
                      <a:rPr kumimoji="1" lang="en-US" altLang="ja-JP" sz="2800" b="0" i="1" smtClean="0">
                        <a:solidFill>
                          <a:schemeClr val="tx1">
                            <a:lumMod val="65000"/>
                            <a:lumOff val="35000"/>
                          </a:schemeClr>
                        </a:solidFill>
                        <a:latin typeface="Cambria Math" panose="02040503050406030204" pitchFamily="18" charset="0"/>
                      </a:rPr>
                      <m:t>+</m:t>
                    </m:r>
                    <m:sSubSup>
                      <m:sSubSupPr>
                        <m:ctrlPr>
                          <a:rPr kumimoji="1" lang="en-US" altLang="ja-JP" sz="2800" i="1" smtClean="0">
                            <a:solidFill>
                              <a:schemeClr val="tx1">
                                <a:lumMod val="65000"/>
                                <a:lumOff val="35000"/>
                              </a:schemeClr>
                            </a:solidFill>
                            <a:latin typeface="Cambria Math" panose="02040503050406030204" pitchFamily="18" charset="0"/>
                          </a:rPr>
                        </m:ctrlPr>
                      </m:sSubSupPr>
                      <m:e>
                        <m:r>
                          <a:rPr kumimoji="1" lang="en-US" altLang="ja-JP" sz="2800" b="0" i="1" smtClean="0">
                            <a:solidFill>
                              <a:schemeClr val="tx1">
                                <a:lumMod val="65000"/>
                                <a:lumOff val="35000"/>
                              </a:schemeClr>
                            </a:solidFill>
                            <a:latin typeface="Cambria Math" panose="02040503050406030204" pitchFamily="18" charset="0"/>
                          </a:rPr>
                          <m:t>𝑥</m:t>
                        </m:r>
                      </m:e>
                      <m:sub>
                        <m:r>
                          <a:rPr kumimoji="1" lang="en-US" altLang="ja-JP" sz="2800" b="0" i="1" smtClean="0">
                            <a:solidFill>
                              <a:schemeClr val="tx1">
                                <a:lumMod val="65000"/>
                                <a:lumOff val="35000"/>
                              </a:schemeClr>
                            </a:solidFill>
                            <a:latin typeface="Cambria Math" panose="02040503050406030204" pitchFamily="18" charset="0"/>
                          </a:rPr>
                          <m:t>𝑖</m:t>
                        </m:r>
                      </m:sub>
                      <m:sup>
                        <m:r>
                          <a:rPr kumimoji="1" lang="en-US" altLang="ja-JP" sz="2800" b="0" i="1" smtClean="0">
                            <a:solidFill>
                              <a:schemeClr val="tx1">
                                <a:lumMod val="65000"/>
                                <a:lumOff val="35000"/>
                              </a:schemeClr>
                            </a:solidFill>
                            <a:latin typeface="Cambria Math" panose="02040503050406030204" pitchFamily="18" charset="0"/>
                          </a:rPr>
                          <m:t>𝑡</m:t>
                        </m:r>
                        <m:r>
                          <a:rPr kumimoji="1" lang="en-US" altLang="ja-JP" sz="2800" b="0" i="1" smtClean="0">
                            <a:solidFill>
                              <a:schemeClr val="tx1">
                                <a:lumMod val="65000"/>
                                <a:lumOff val="35000"/>
                              </a:schemeClr>
                            </a:solidFill>
                            <a:latin typeface="Cambria Math" panose="02040503050406030204" pitchFamily="18" charset="0"/>
                          </a:rPr>
                          <m:t>−1</m:t>
                        </m:r>
                      </m:sup>
                    </m:sSubSup>
                    <m:r>
                      <a:rPr kumimoji="1" lang="en-US" altLang="ja-JP" sz="2800" b="0" i="1" smtClean="0">
                        <a:solidFill>
                          <a:schemeClr val="tx1">
                            <a:lumMod val="65000"/>
                            <a:lumOff val="35000"/>
                          </a:schemeClr>
                        </a:solidFill>
                        <a:latin typeface="Cambria Math" panose="02040503050406030204" pitchFamily="18" charset="0"/>
                      </a:rPr>
                      <m:t>       …(4)</m:t>
                    </m:r>
                  </m:oMath>
                </a14:m>
                <a:r>
                  <a:rPr kumimoji="1" lang="en-US" altLang="ja-JP" sz="2800" dirty="0" smtClean="0">
                    <a:solidFill>
                      <a:schemeClr val="tx1">
                        <a:lumMod val="65000"/>
                        <a:lumOff val="35000"/>
                      </a:schemeClr>
                    </a:solidFill>
                  </a:rPr>
                  <a:t> </a:t>
                </a:r>
                <a:endParaRPr kumimoji="1" lang="ja-JP" altLang="en-US" sz="2800" dirty="0">
                  <a:solidFill>
                    <a:schemeClr val="tx1">
                      <a:lumMod val="65000"/>
                      <a:lumOff val="35000"/>
                    </a:schemeClr>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473845" y="5373749"/>
                <a:ext cx="5117324" cy="54354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457249" y="4512357"/>
                <a:ext cx="5117324" cy="543547"/>
              </a:xfrm>
              <a:prstGeom prst="rect">
                <a:avLst/>
              </a:prstGeom>
              <a:noFill/>
            </p:spPr>
            <p:txBody>
              <a:bodyPr wrap="square" rtlCol="0">
                <a:spAutoFit/>
              </a:bodyPr>
              <a:lstStyle/>
              <a:p>
                <a14:m>
                  <m:oMath xmlns:m="http://schemas.openxmlformats.org/officeDocument/2006/math">
                    <m:sSup>
                      <m:sSupPr>
                        <m:ctrlPr>
                          <a:rPr kumimoji="1" lang="en-US" altLang="ja-JP" sz="2800" i="1" smtClean="0">
                            <a:solidFill>
                              <a:srgbClr val="FF0000"/>
                            </a:solidFill>
                            <a:latin typeface="Cambria Math" panose="02040503050406030204" pitchFamily="18" charset="0"/>
                          </a:rPr>
                        </m:ctrlPr>
                      </m:sSupPr>
                      <m:e>
                        <m:sSub>
                          <m:sSubPr>
                            <m:ctrlPr>
                              <a:rPr kumimoji="1" lang="en-US" altLang="ja-JP" sz="2800" i="1">
                                <a:solidFill>
                                  <a:srgbClr val="FF0000"/>
                                </a:solidFill>
                                <a:latin typeface="Cambria Math" panose="02040503050406030204" pitchFamily="18" charset="0"/>
                              </a:rPr>
                            </m:ctrlPr>
                          </m:sSubPr>
                          <m:e>
                            <m:r>
                              <a:rPr kumimoji="1" lang="en-US" altLang="ja-JP" sz="2800" i="1">
                                <a:solidFill>
                                  <a:srgbClr val="FF0000"/>
                                </a:solidFill>
                                <a:latin typeface="Cambria Math" panose="02040503050406030204" pitchFamily="18" charset="0"/>
                              </a:rPr>
                              <m:t>𝑣</m:t>
                            </m:r>
                          </m:e>
                          <m:sub>
                            <m:r>
                              <a:rPr kumimoji="1" lang="en-US" altLang="ja-JP" sz="2800" i="1">
                                <a:solidFill>
                                  <a:srgbClr val="FF0000"/>
                                </a:solidFill>
                                <a:latin typeface="Cambria Math" panose="02040503050406030204" pitchFamily="18" charset="0"/>
                              </a:rPr>
                              <m:t>𝑖</m:t>
                            </m:r>
                          </m:sub>
                        </m:sSub>
                      </m:e>
                      <m:sup>
                        <m:r>
                          <a:rPr kumimoji="1" lang="en-US" altLang="ja-JP" sz="2800" i="1">
                            <a:solidFill>
                              <a:srgbClr val="FF0000"/>
                            </a:solidFill>
                            <a:latin typeface="Cambria Math" panose="02040503050406030204" pitchFamily="18" charset="0"/>
                          </a:rPr>
                          <m:t>𝑡</m:t>
                        </m:r>
                      </m:sup>
                    </m:sSup>
                    <m:r>
                      <a:rPr kumimoji="1" lang="en-US" altLang="ja-JP" sz="2800" i="1">
                        <a:solidFill>
                          <a:schemeClr val="tx1">
                            <a:lumMod val="65000"/>
                            <a:lumOff val="35000"/>
                          </a:schemeClr>
                        </a:solidFill>
                        <a:latin typeface="Cambria Math" panose="02040503050406030204" pitchFamily="18" charset="0"/>
                      </a:rPr>
                      <m:t>=</m:t>
                    </m:r>
                    <m:sSup>
                      <m:sSupPr>
                        <m:ctrlPr>
                          <a:rPr kumimoji="1" lang="en-US" altLang="ja-JP" sz="2800" i="1" smtClean="0">
                            <a:solidFill>
                              <a:srgbClr val="FF0000"/>
                            </a:solidFill>
                            <a:latin typeface="Cambria Math" panose="02040503050406030204" pitchFamily="18" charset="0"/>
                          </a:rPr>
                        </m:ctrlPr>
                      </m:sSupPr>
                      <m:e>
                        <m:sSub>
                          <m:sSubPr>
                            <m:ctrlPr>
                              <a:rPr kumimoji="1" lang="en-US" altLang="ja-JP" sz="280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𝑣</m:t>
                            </m:r>
                          </m:e>
                          <m:sub>
                            <m:r>
                              <a:rPr kumimoji="1" lang="en-US" altLang="ja-JP" sz="2800" b="0" i="1" smtClean="0">
                                <a:solidFill>
                                  <a:srgbClr val="FF0000"/>
                                </a:solidFill>
                                <a:latin typeface="Cambria Math" panose="02040503050406030204" pitchFamily="18" charset="0"/>
                              </a:rPr>
                              <m:t>𝑖</m:t>
                            </m:r>
                          </m:sub>
                        </m:sSub>
                      </m:e>
                      <m:sup>
                        <m:r>
                          <a:rPr kumimoji="1" lang="en-US" altLang="ja-JP" sz="2800" b="0" i="1" smtClean="0">
                            <a:solidFill>
                              <a:srgbClr val="FF0000"/>
                            </a:solidFill>
                            <a:latin typeface="Cambria Math" panose="02040503050406030204" pitchFamily="18" charset="0"/>
                          </a:rPr>
                          <m:t>𝑡</m:t>
                        </m:r>
                        <m:r>
                          <a:rPr kumimoji="1" lang="en-US" altLang="ja-JP" sz="2800" b="0" i="1" smtClean="0">
                            <a:solidFill>
                              <a:srgbClr val="FF0000"/>
                            </a:solidFill>
                            <a:latin typeface="Cambria Math" panose="02040503050406030204" pitchFamily="18" charset="0"/>
                          </a:rPr>
                          <m:t>−1</m:t>
                        </m:r>
                      </m:sup>
                    </m:sSup>
                    <m:r>
                      <a:rPr kumimoji="1" lang="en-US" altLang="ja-JP" sz="2800" b="0" i="1" smtClean="0">
                        <a:solidFill>
                          <a:schemeClr val="tx1">
                            <a:lumMod val="65000"/>
                            <a:lumOff val="35000"/>
                          </a:schemeClr>
                        </a:solidFill>
                        <a:latin typeface="Cambria Math" panose="02040503050406030204" pitchFamily="18" charset="0"/>
                      </a:rPr>
                      <m:t>+</m:t>
                    </m:r>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𝑑</m:t>
                        </m:r>
                      </m:e>
                      <m:sub>
                        <m:r>
                          <a:rPr kumimoji="1" lang="en-US" altLang="ja-JP" sz="2800" b="0" i="1" smtClean="0">
                            <a:solidFill>
                              <a:schemeClr val="tx2"/>
                            </a:solidFill>
                            <a:latin typeface="Cambria Math" panose="02040503050406030204" pitchFamily="18" charset="0"/>
                          </a:rPr>
                          <m:t>𝑖</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r>
                      <a:rPr kumimoji="1" lang="en-US" altLang="ja-JP" sz="2800" b="0" i="1" smtClean="0">
                        <a:solidFill>
                          <a:schemeClr val="tx1">
                            <a:lumMod val="65000"/>
                            <a:lumOff val="35000"/>
                          </a:schemeClr>
                        </a:solidFill>
                        <a:latin typeface="Cambria Math" panose="02040503050406030204" pitchFamily="18" charset="0"/>
                      </a:rPr>
                      <m:t>∗</m:t>
                    </m:r>
                    <m:sSub>
                      <m:sSubPr>
                        <m:ctrlPr>
                          <a:rPr kumimoji="1" lang="en-US" altLang="ja-JP" sz="2800" b="0" i="1" smtClean="0">
                            <a:solidFill>
                              <a:schemeClr val="tx1">
                                <a:lumMod val="65000"/>
                                <a:lumOff val="35000"/>
                              </a:schemeClr>
                            </a:solidFill>
                            <a:latin typeface="Cambria Math" panose="02040503050406030204" pitchFamily="18" charset="0"/>
                          </a:rPr>
                        </m:ctrlPr>
                      </m:sSubPr>
                      <m:e>
                        <m:r>
                          <a:rPr kumimoji="1" lang="en-US" altLang="ja-JP" sz="2800" b="0" i="1" smtClean="0">
                            <a:solidFill>
                              <a:schemeClr val="tx1">
                                <a:lumMod val="65000"/>
                                <a:lumOff val="35000"/>
                              </a:schemeClr>
                            </a:solidFill>
                            <a:latin typeface="Cambria Math" panose="02040503050406030204" pitchFamily="18" charset="0"/>
                          </a:rPr>
                          <m:t>𝑓</m:t>
                        </m:r>
                      </m:e>
                      <m:sub>
                        <m:r>
                          <a:rPr kumimoji="1" lang="en-US" altLang="ja-JP" sz="2800" b="0" i="1" smtClean="0">
                            <a:solidFill>
                              <a:schemeClr val="tx1">
                                <a:lumMod val="65000"/>
                                <a:lumOff val="35000"/>
                              </a:schemeClr>
                            </a:solidFill>
                            <a:latin typeface="Cambria Math" panose="02040503050406030204" pitchFamily="18" charset="0"/>
                          </a:rPr>
                          <m:t>𝑖</m:t>
                        </m:r>
                      </m:sub>
                    </m:sSub>
                    <m:r>
                      <a:rPr kumimoji="1" lang="en-US" altLang="ja-JP" sz="2800" b="0" i="1" smtClean="0">
                        <a:solidFill>
                          <a:schemeClr val="tx1">
                            <a:lumMod val="65000"/>
                            <a:lumOff val="35000"/>
                          </a:schemeClr>
                        </a:solidFill>
                        <a:latin typeface="Cambria Math" panose="02040503050406030204" pitchFamily="18" charset="0"/>
                      </a:rPr>
                      <m:t>    …(3)</m:t>
                    </m:r>
                  </m:oMath>
                </a14:m>
                <a:r>
                  <a:rPr kumimoji="1" lang="en-US" altLang="ja-JP" sz="2800" dirty="0" smtClean="0">
                    <a:solidFill>
                      <a:schemeClr val="tx1">
                        <a:lumMod val="65000"/>
                        <a:lumOff val="35000"/>
                      </a:schemeClr>
                    </a:solidFill>
                  </a:rPr>
                  <a:t> </a:t>
                </a:r>
                <a:endParaRPr kumimoji="1" lang="ja-JP" altLang="en-US" sz="2800" dirty="0">
                  <a:solidFill>
                    <a:schemeClr val="tx1">
                      <a:lumMod val="65000"/>
                      <a:lumOff val="35000"/>
                    </a:schemeClr>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457249" y="4512357"/>
                <a:ext cx="5117324" cy="543547"/>
              </a:xfrm>
              <a:prstGeom prst="rect">
                <a:avLst/>
              </a:prstGeom>
              <a:blipFill>
                <a:blip r:embed="rId9"/>
                <a:stretch>
                  <a:fillRect/>
                </a:stretch>
              </a:blipFill>
            </p:spPr>
            <p:txBody>
              <a:bodyPr/>
              <a:lstStyle/>
              <a:p>
                <a:r>
                  <a:rPr lang="ja-JP" altLang="en-US">
                    <a:noFill/>
                  </a:rPr>
                  <a:t> </a:t>
                </a:r>
              </a:p>
            </p:txBody>
          </p:sp>
        </mc:Fallback>
      </mc:AlternateContent>
      <p:sp>
        <p:nvSpPr>
          <p:cNvPr id="30" name="テキスト ボックス 29"/>
          <p:cNvSpPr txBox="1"/>
          <p:nvPr/>
        </p:nvSpPr>
        <p:spPr>
          <a:xfrm>
            <a:off x="5348790" y="3660937"/>
            <a:ext cx="6395156" cy="461665"/>
          </a:xfrm>
          <a:prstGeom prst="rect">
            <a:avLst/>
          </a:prstGeom>
          <a:noFill/>
        </p:spPr>
        <p:txBody>
          <a:bodyPr wrap="square" rtlCol="0">
            <a:spAutoFit/>
          </a:bodyPr>
          <a:lstStyle/>
          <a:p>
            <a:r>
              <a:rPr kumimoji="1" lang="ja-JP" altLang="en-US" sz="2400" b="1" dirty="0" smtClean="0">
                <a:solidFill>
                  <a:schemeClr val="accent6"/>
                </a:solidFill>
              </a:rPr>
              <a:t>個体</a:t>
            </a:r>
            <a:r>
              <a:rPr kumimoji="1" lang="ja-JP" altLang="en-US" sz="2400" b="1" dirty="0">
                <a:solidFill>
                  <a:schemeClr val="accent6"/>
                </a:solidFill>
              </a:rPr>
              <a:t>間</a:t>
            </a:r>
            <a:r>
              <a:rPr kumimoji="1" lang="ja-JP" altLang="en-US" sz="2400" b="1" dirty="0" smtClean="0">
                <a:solidFill>
                  <a:schemeClr val="accent6"/>
                </a:solidFill>
              </a:rPr>
              <a:t>の距離（近い</a:t>
            </a:r>
            <a:r>
              <a:rPr kumimoji="1" lang="en-US" altLang="ja-JP" sz="2400" b="1" dirty="0">
                <a:solidFill>
                  <a:schemeClr val="accent6"/>
                </a:solidFill>
              </a:rPr>
              <a:t>&gt;</a:t>
            </a:r>
            <a:r>
              <a:rPr kumimoji="1" lang="ja-JP" altLang="en-US" sz="2400" b="1" dirty="0" smtClean="0">
                <a:solidFill>
                  <a:schemeClr val="accent6"/>
                </a:solidFill>
              </a:rPr>
              <a:t>遠い）</a:t>
            </a:r>
            <a:endParaRPr kumimoji="1" lang="ja-JP" altLang="en-US" sz="2400" b="1" dirty="0">
              <a:solidFill>
                <a:schemeClr val="accent6"/>
              </a:solidFill>
            </a:endParaRPr>
          </a:p>
        </p:txBody>
      </p:sp>
    </p:spTree>
    <p:extLst>
      <p:ext uri="{BB962C8B-B14F-4D97-AF65-F5344CB8AC3E}">
        <p14:creationId xmlns:p14="http://schemas.microsoft.com/office/powerpoint/2010/main" val="1994892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p:bldP spid="34" grpId="0"/>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NSBA</a:t>
            </a:r>
            <a:endParaRPr kumimoji="1" lang="ja-JP" altLang="en-US" dirty="0"/>
          </a:p>
        </p:txBody>
      </p:sp>
      <p:sp>
        <p:nvSpPr>
          <p:cNvPr id="3" name="コンテンツ プレースホルダー 2"/>
          <p:cNvSpPr>
            <a:spLocks noGrp="1"/>
          </p:cNvSpPr>
          <p:nvPr>
            <p:ph idx="1"/>
          </p:nvPr>
        </p:nvSpPr>
        <p:spPr/>
        <p:txBody>
          <a:bodyPr/>
          <a:lstStyle/>
          <a:p>
            <a:r>
              <a:rPr lang="en-US" altLang="ja-JP" b="1" dirty="0" smtClean="0">
                <a:solidFill>
                  <a:schemeClr val="tx1">
                    <a:lumMod val="65000"/>
                    <a:lumOff val="35000"/>
                  </a:schemeClr>
                </a:solidFill>
              </a:rPr>
              <a:t>K</a:t>
            </a:r>
            <a:r>
              <a:rPr lang="ja-JP" altLang="en-US" b="1" dirty="0" smtClean="0">
                <a:solidFill>
                  <a:schemeClr val="tx1">
                    <a:lumMod val="65000"/>
                    <a:lumOff val="35000"/>
                  </a:schemeClr>
                </a:solidFill>
              </a:rPr>
              <a:t>近傍</a:t>
            </a:r>
            <a:r>
              <a:rPr lang="ja-JP" altLang="en-US" b="1" dirty="0">
                <a:solidFill>
                  <a:schemeClr val="tx1">
                    <a:lumMod val="65000"/>
                    <a:lumOff val="35000"/>
                  </a:schemeClr>
                </a:solidFill>
              </a:rPr>
              <a:t> </a:t>
            </a:r>
            <a:r>
              <a:rPr lang="en-US" altLang="ja-JP" b="1" dirty="0" smtClean="0">
                <a:solidFill>
                  <a:schemeClr val="tx1">
                    <a:lumMod val="65000"/>
                    <a:lumOff val="35000"/>
                  </a:schemeClr>
                </a:solidFill>
              </a:rPr>
              <a:t>+</a:t>
            </a:r>
            <a:r>
              <a:rPr lang="ja-JP" altLang="en-US" b="1" dirty="0" smtClean="0">
                <a:solidFill>
                  <a:schemeClr val="tx1">
                    <a:lumMod val="65000"/>
                    <a:lumOff val="35000"/>
                  </a:schemeClr>
                </a:solidFill>
              </a:rPr>
              <a:t> 個体間の距離を考慮</a:t>
            </a:r>
            <a:endParaRPr kumimoji="1" lang="ja-JP" altLang="en-US" b="1" dirty="0">
              <a:solidFill>
                <a:schemeClr val="tx1">
                  <a:lumMod val="65000"/>
                  <a:lumOff val="35000"/>
                </a:schemeClr>
              </a:solidFill>
            </a:endParaRPr>
          </a:p>
        </p:txBody>
      </p:sp>
      <p:sp>
        <p:nvSpPr>
          <p:cNvPr id="7" name="テキスト ボックス 6"/>
          <p:cNvSpPr txBox="1"/>
          <p:nvPr/>
        </p:nvSpPr>
        <p:spPr>
          <a:xfrm>
            <a:off x="11044238" y="6015038"/>
            <a:ext cx="557212" cy="400110"/>
          </a:xfrm>
          <a:prstGeom prst="rect">
            <a:avLst/>
          </a:prstGeom>
          <a:noFill/>
        </p:spPr>
        <p:txBody>
          <a:bodyPr wrap="square" rtlCol="0">
            <a:spAutoFit/>
          </a:bodyPr>
          <a:lstStyle/>
          <a:p>
            <a:r>
              <a:rPr kumimoji="1" lang="en-US" altLang="ja-JP" sz="2000" dirty="0" smtClean="0"/>
              <a:t>3</a:t>
            </a:r>
            <a:endParaRPr kumimoji="1" lang="ja-JP" altLang="en-US" sz="2000" dirty="0"/>
          </a:p>
        </p:txBody>
      </p:sp>
      <mc:AlternateContent xmlns:mc="http://schemas.openxmlformats.org/markup-compatibility/2006" xmlns:a14="http://schemas.microsoft.com/office/drawing/2010/main">
        <mc:Choice Requires="a14">
          <p:sp>
            <p:nvSpPr>
              <p:cNvPr id="35" name="テキスト ボックス 34"/>
              <p:cNvSpPr txBox="1"/>
              <p:nvPr/>
            </p:nvSpPr>
            <p:spPr>
              <a:xfrm>
                <a:off x="4437262" y="2109518"/>
                <a:ext cx="8218213" cy="153375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𝑑</m:t>
                          </m:r>
                        </m:e>
                        <m:sub>
                          <m:r>
                            <a:rPr kumimoji="1" lang="en-US" altLang="ja-JP" sz="2800" b="0" i="1" smtClean="0">
                              <a:solidFill>
                                <a:schemeClr val="tx2"/>
                              </a:solidFill>
                              <a:latin typeface="Cambria Math" panose="02040503050406030204" pitchFamily="18" charset="0"/>
                            </a:rPr>
                            <m:t>𝑖</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r>
                        <a:rPr kumimoji="1" lang="en-US" altLang="ja-JP" sz="2800" b="0" i="1" smtClean="0">
                          <a:solidFill>
                            <a:schemeClr val="tx2"/>
                          </a:solidFill>
                          <a:latin typeface="Cambria Math" panose="02040503050406030204" pitchFamily="18" charset="0"/>
                        </a:rPr>
                        <m:t>=</m:t>
                      </m:r>
                      <m:sSup>
                        <m:sSupPr>
                          <m:ctrlPr>
                            <a:rPr kumimoji="1" lang="en-US" altLang="ja-JP" sz="2800" i="1" smtClean="0">
                              <a:solidFill>
                                <a:schemeClr val="tx2"/>
                              </a:solidFill>
                              <a:latin typeface="Cambria Math" panose="02040503050406030204" pitchFamily="18" charset="0"/>
                            </a:rPr>
                          </m:ctrlPr>
                        </m:sSupPr>
                        <m:e>
                          <m:sSub>
                            <m:sSubPr>
                              <m:ctrlPr>
                                <a:rPr kumimoji="1" lang="en-US" altLang="ja-JP" sz="2800" i="1" smtClean="0">
                                  <a:solidFill>
                                    <a:schemeClr val="tx2"/>
                                  </a:solidFill>
                                  <a:latin typeface="Cambria Math" panose="02040503050406030204" pitchFamily="18" charset="0"/>
                                </a:rPr>
                              </m:ctrlPr>
                            </m:sSubPr>
                            <m:e>
                              <m:f>
                                <m:fPr>
                                  <m:ctrlPr>
                                    <a:rPr kumimoji="1" lang="en-US" altLang="ja-JP" sz="2800" i="1" smtClean="0">
                                      <a:solidFill>
                                        <a:schemeClr val="tx2"/>
                                      </a:solidFill>
                                      <a:latin typeface="Cambria Math" panose="02040503050406030204" pitchFamily="18" charset="0"/>
                                    </a:rPr>
                                  </m:ctrlPr>
                                </m:fPr>
                                <m:num>
                                  <m:r>
                                    <a:rPr kumimoji="1" lang="en-US" altLang="ja-JP" sz="2800" b="0" i="0" smtClean="0">
                                      <a:solidFill>
                                        <a:schemeClr val="tx2"/>
                                      </a:solidFill>
                                      <a:latin typeface="Cambria Math" panose="02040503050406030204" pitchFamily="18" charset="0"/>
                                    </a:rPr>
                                    <m:t>1</m:t>
                                  </m:r>
                                </m:num>
                                <m:den>
                                  <m:r>
                                    <m:rPr>
                                      <m:sty m:val="p"/>
                                    </m:rPr>
                                    <a:rPr kumimoji="1" lang="en-US" altLang="ja-JP" sz="2800" b="0" i="0" smtClean="0">
                                      <a:solidFill>
                                        <a:schemeClr val="tx2"/>
                                      </a:solidFill>
                                      <a:latin typeface="Cambria Math" panose="02040503050406030204" pitchFamily="18" charset="0"/>
                                    </a:rPr>
                                    <m:t>K</m:t>
                                  </m:r>
                                </m:den>
                              </m:f>
                              <m:nary>
                                <m:naryPr>
                                  <m:chr m:val="∑"/>
                                  <m:ctrlPr>
                                    <a:rPr kumimoji="1" lang="en-US" altLang="ja-JP" sz="2800" i="1" smtClean="0">
                                      <a:solidFill>
                                        <a:schemeClr val="tx2"/>
                                      </a:solidFill>
                                      <a:latin typeface="Cambria Math" panose="02040503050406030204" pitchFamily="18" charset="0"/>
                                    </a:rPr>
                                  </m:ctrlPr>
                                </m:naryPr>
                                <m:sub>
                                  <m:r>
                                    <m:rPr>
                                      <m:brk m:alnAt="23"/>
                                    </m:rPr>
                                    <a:rPr kumimoji="1" lang="en-US" altLang="ja-JP" sz="2800" b="0" i="1" smtClean="0">
                                      <a:solidFill>
                                        <a:schemeClr val="tx2"/>
                                      </a:solidFill>
                                      <a:latin typeface="Cambria Math" panose="02040503050406030204" pitchFamily="18" charset="0"/>
                                    </a:rPr>
                                    <m:t>𝑗</m:t>
                                  </m:r>
                                  <m:r>
                                    <a:rPr kumimoji="1" lang="en-US" altLang="ja-JP" sz="2800" b="0" i="1" smtClean="0">
                                      <a:solidFill>
                                        <a:schemeClr val="tx2"/>
                                      </a:solidFill>
                                      <a:latin typeface="Cambria Math" panose="02040503050406030204" pitchFamily="18" charset="0"/>
                                    </a:rPr>
                                    <m:t>=1</m:t>
                                  </m:r>
                                </m:sub>
                                <m:sup>
                                  <m:r>
                                    <a:rPr kumimoji="1" lang="en-US" altLang="ja-JP" sz="2800" b="0" i="1" smtClean="0">
                                      <a:solidFill>
                                        <a:schemeClr val="tx2"/>
                                      </a:solidFill>
                                      <a:latin typeface="Cambria Math" panose="02040503050406030204" pitchFamily="18" charset="0"/>
                                    </a:rPr>
                                    <m:t>𝐾</m:t>
                                  </m:r>
                                </m:sup>
                                <m:e>
                                  <m:f>
                                    <m:fPr>
                                      <m:ctrlPr>
                                        <a:rPr kumimoji="1" lang="en-US" altLang="ja-JP" sz="2800" b="0" i="1" smtClean="0">
                                          <a:solidFill>
                                            <a:schemeClr val="tx2"/>
                                          </a:solidFill>
                                          <a:latin typeface="Cambria Math" panose="02040503050406030204" pitchFamily="18" charset="0"/>
                                        </a:rPr>
                                      </m:ctrlPr>
                                    </m:fPr>
                                    <m:num>
                                      <m:d>
                                        <m:dPr>
                                          <m:ctrlPr>
                                            <a:rPr kumimoji="1" lang="en-US" altLang="ja-JP" sz="2800" b="0" i="1" smtClean="0">
                                              <a:solidFill>
                                                <a:schemeClr val="tx2"/>
                                              </a:solidFill>
                                              <a:latin typeface="Cambria Math" panose="02040503050406030204" pitchFamily="18" charset="0"/>
                                            </a:rPr>
                                          </m:ctrlPr>
                                        </m:dPr>
                                        <m:e>
                                          <m:sSub>
                                            <m:sSubPr>
                                              <m:ctrlPr>
                                                <a:rPr kumimoji="1" lang="en-US" altLang="ja-JP" sz="2800" b="0" i="1" smtClean="0">
                                                  <a:solidFill>
                                                    <a:schemeClr val="tx2"/>
                                                  </a:solidFill>
                                                  <a:latin typeface="Cambria Math" panose="02040503050406030204" pitchFamily="18" charset="0"/>
                                                </a:rPr>
                                              </m:ctrlPr>
                                            </m:sSubPr>
                                            <m:e>
                                              <m:r>
                                                <a:rPr kumimoji="1" lang="en-US" altLang="ja-JP" sz="2800" b="0" i="1" smtClean="0">
                                                  <a:solidFill>
                                                    <a:schemeClr val="tx2"/>
                                                  </a:solidFill>
                                                  <a:latin typeface="Cambria Math" panose="02040503050406030204" pitchFamily="18" charset="0"/>
                                                </a:rPr>
                                                <m:t>𝑥</m:t>
                                              </m:r>
                                            </m:e>
                                            <m:sub>
                                              <m:r>
                                                <a:rPr kumimoji="1" lang="en-US" altLang="ja-JP" sz="2800" b="0" i="1" smtClean="0">
                                                  <a:solidFill>
                                                    <a:schemeClr val="tx2"/>
                                                  </a:solidFill>
                                                  <a:latin typeface="Cambria Math" panose="02040503050406030204" pitchFamily="18" charset="0"/>
                                                </a:rPr>
                                                <m:t>𝑖</m:t>
                                              </m:r>
                                              <m:r>
                                                <a:rPr kumimoji="1" lang="en-US" altLang="ja-JP" sz="2800" b="0" i="1" smtClean="0">
                                                  <a:solidFill>
                                                    <a:schemeClr val="tx2"/>
                                                  </a:solidFill>
                                                  <a:latin typeface="Cambria Math" panose="02040503050406030204" pitchFamily="18" charset="0"/>
                                                </a:rPr>
                                                <m:t>∗</m:t>
                                              </m:r>
                                            </m:sub>
                                          </m:sSub>
                                          <m:r>
                                            <a:rPr kumimoji="1" lang="en-US" altLang="ja-JP" sz="2800" b="0" i="1" smtClean="0">
                                              <a:solidFill>
                                                <a:schemeClr val="tx2"/>
                                              </a:solidFill>
                                              <a:latin typeface="Cambria Math" panose="02040503050406030204" pitchFamily="18" charset="0"/>
                                            </a:rPr>
                                            <m:t>−</m:t>
                                          </m:r>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𝑥</m:t>
                                              </m:r>
                                            </m:e>
                                            <m:sub>
                                              <m:r>
                                                <a:rPr kumimoji="1" lang="en-US" altLang="ja-JP" sz="2800" b="0" i="1" smtClean="0">
                                                  <a:solidFill>
                                                    <a:schemeClr val="tx2"/>
                                                  </a:solidFill>
                                                  <a:latin typeface="Cambria Math" panose="02040503050406030204" pitchFamily="18" charset="0"/>
                                                </a:rPr>
                                                <m:t>𝑗</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e>
                                      </m:d>
                                    </m:num>
                                    <m:den>
                                      <m:sSup>
                                        <m:sSupPr>
                                          <m:ctrlPr>
                                            <a:rPr kumimoji="1" lang="en-US" altLang="ja-JP" sz="2800" b="0" i="1" smtClean="0">
                                              <a:solidFill>
                                                <a:schemeClr val="accent6">
                                                  <a:lumMod val="75000"/>
                                                </a:schemeClr>
                                              </a:solidFill>
                                              <a:latin typeface="Cambria Math" panose="02040503050406030204" pitchFamily="18" charset="0"/>
                                            </a:rPr>
                                          </m:ctrlPr>
                                        </m:sSupPr>
                                        <m:e>
                                          <m:d>
                                            <m:dPr>
                                              <m:begChr m:val="|"/>
                                              <m:endChr m:val="|"/>
                                              <m:ctrlPr>
                                                <a:rPr kumimoji="1" lang="en-US" altLang="ja-JP" sz="2800" b="0" i="1" smtClean="0">
                                                  <a:solidFill>
                                                    <a:schemeClr val="accent6">
                                                      <a:lumMod val="75000"/>
                                                    </a:schemeClr>
                                                  </a:solidFill>
                                                  <a:latin typeface="Cambria Math" panose="02040503050406030204" pitchFamily="18" charset="0"/>
                                                </a:rPr>
                                              </m:ctrlPr>
                                            </m:dPr>
                                            <m:e>
                                              <m:sSub>
                                                <m:sSubPr>
                                                  <m:ctrlPr>
                                                    <a:rPr kumimoji="1" lang="en-US" altLang="ja-JP" sz="2800" b="0" i="1" smtClean="0">
                                                      <a:solidFill>
                                                        <a:schemeClr val="accent6">
                                                          <a:lumMod val="75000"/>
                                                        </a:schemeClr>
                                                      </a:solidFill>
                                                      <a:latin typeface="Cambria Math" panose="02040503050406030204" pitchFamily="18" charset="0"/>
                                                    </a:rPr>
                                                  </m:ctrlPr>
                                                </m:sSubPr>
                                                <m:e>
                                                  <m:r>
                                                    <a:rPr kumimoji="1" lang="en-US" altLang="ja-JP" sz="2800" b="0" i="1" smtClean="0">
                                                      <a:solidFill>
                                                        <a:schemeClr val="accent6">
                                                          <a:lumMod val="75000"/>
                                                        </a:schemeClr>
                                                      </a:solidFill>
                                                      <a:latin typeface="Cambria Math" panose="02040503050406030204" pitchFamily="18" charset="0"/>
                                                    </a:rPr>
                                                    <m:t>𝑥</m:t>
                                                  </m:r>
                                                </m:e>
                                                <m:sub>
                                                  <m:r>
                                                    <a:rPr kumimoji="1" lang="en-US" altLang="ja-JP" sz="2800" b="0" i="1" smtClean="0">
                                                      <a:solidFill>
                                                        <a:schemeClr val="accent6">
                                                          <a:lumMod val="75000"/>
                                                        </a:schemeClr>
                                                      </a:solidFill>
                                                      <a:latin typeface="Cambria Math" panose="02040503050406030204" pitchFamily="18" charset="0"/>
                                                    </a:rPr>
                                                    <m:t>𝑖</m:t>
                                                  </m:r>
                                                  <m:r>
                                                    <a:rPr kumimoji="1" lang="en-US" altLang="ja-JP" sz="2800" b="0" i="1" smtClean="0">
                                                      <a:solidFill>
                                                        <a:schemeClr val="accent6">
                                                          <a:lumMod val="75000"/>
                                                        </a:schemeClr>
                                                      </a:solidFill>
                                                      <a:latin typeface="Cambria Math" panose="02040503050406030204" pitchFamily="18" charset="0"/>
                                                    </a:rPr>
                                                    <m:t>∗</m:t>
                                                  </m:r>
                                                </m:sub>
                                              </m:sSub>
                                              <m:r>
                                                <a:rPr kumimoji="1" lang="en-US" altLang="ja-JP" sz="2800" b="0" i="1" smtClean="0">
                                                  <a:solidFill>
                                                    <a:schemeClr val="accent6">
                                                      <a:lumMod val="75000"/>
                                                    </a:schemeClr>
                                                  </a:solidFill>
                                                  <a:latin typeface="Cambria Math" panose="02040503050406030204" pitchFamily="18" charset="0"/>
                                                </a:rPr>
                                                <m:t>−</m:t>
                                              </m:r>
                                              <m:sSubSup>
                                                <m:sSubSupPr>
                                                  <m:ctrlPr>
                                                    <a:rPr kumimoji="1" lang="en-US" altLang="ja-JP" sz="2800" b="0" i="1" smtClean="0">
                                                      <a:solidFill>
                                                        <a:schemeClr val="accent6">
                                                          <a:lumMod val="75000"/>
                                                        </a:schemeClr>
                                                      </a:solidFill>
                                                      <a:latin typeface="Cambria Math" panose="02040503050406030204" pitchFamily="18" charset="0"/>
                                                    </a:rPr>
                                                  </m:ctrlPr>
                                                </m:sSubSupPr>
                                                <m:e>
                                                  <m:r>
                                                    <a:rPr kumimoji="1" lang="en-US" altLang="ja-JP" sz="2800" b="0" i="1" smtClean="0">
                                                      <a:solidFill>
                                                        <a:schemeClr val="accent6">
                                                          <a:lumMod val="75000"/>
                                                        </a:schemeClr>
                                                      </a:solidFill>
                                                      <a:latin typeface="Cambria Math" panose="02040503050406030204" pitchFamily="18" charset="0"/>
                                                    </a:rPr>
                                                    <m:t>𝑥</m:t>
                                                  </m:r>
                                                </m:e>
                                                <m:sub>
                                                  <m:r>
                                                    <a:rPr kumimoji="1" lang="en-US" altLang="ja-JP" sz="2800" b="0" i="1" smtClean="0">
                                                      <a:solidFill>
                                                        <a:schemeClr val="accent6">
                                                          <a:lumMod val="75000"/>
                                                        </a:schemeClr>
                                                      </a:solidFill>
                                                      <a:latin typeface="Cambria Math" panose="02040503050406030204" pitchFamily="18" charset="0"/>
                                                    </a:rPr>
                                                    <m:t>𝑗</m:t>
                                                  </m:r>
                                                </m:sub>
                                                <m:sup>
                                                  <m:r>
                                                    <a:rPr kumimoji="1" lang="en-US" altLang="ja-JP" sz="2800" b="0" i="1" smtClean="0">
                                                      <a:solidFill>
                                                        <a:schemeClr val="accent6">
                                                          <a:lumMod val="75000"/>
                                                        </a:schemeClr>
                                                      </a:solidFill>
                                                      <a:latin typeface="Cambria Math" panose="02040503050406030204" pitchFamily="18" charset="0"/>
                                                    </a:rPr>
                                                    <m:t>𝑡</m:t>
                                                  </m:r>
                                                  <m:r>
                                                    <a:rPr kumimoji="1" lang="en-US" altLang="ja-JP" sz="2800" b="0" i="1" smtClean="0">
                                                      <a:solidFill>
                                                        <a:schemeClr val="accent6">
                                                          <a:lumMod val="75000"/>
                                                        </a:schemeClr>
                                                      </a:solidFill>
                                                      <a:latin typeface="Cambria Math" panose="02040503050406030204" pitchFamily="18" charset="0"/>
                                                    </a:rPr>
                                                    <m:t>−1</m:t>
                                                  </m:r>
                                                </m:sup>
                                              </m:sSubSup>
                                            </m:e>
                                          </m:d>
                                        </m:e>
                                        <m:sup>
                                          <m:r>
                                            <a:rPr kumimoji="1" lang="en-US" altLang="ja-JP" sz="2800" b="0" i="1" smtClean="0">
                                              <a:solidFill>
                                                <a:schemeClr val="accent6">
                                                  <a:lumMod val="75000"/>
                                                </a:schemeClr>
                                              </a:solidFill>
                                              <a:latin typeface="Cambria Math" panose="02040503050406030204" pitchFamily="18" charset="0"/>
                                            </a:rPr>
                                            <m:t>2</m:t>
                                          </m:r>
                                        </m:sup>
                                      </m:sSup>
                                    </m:den>
                                  </m:f>
                                </m:e>
                              </m:nary>
                              <m:r>
                                <a:rPr kumimoji="1" lang="en-US" altLang="ja-JP" sz="2800" b="0" i="1" smtClean="0">
                                  <a:solidFill>
                                    <a:schemeClr val="tx2"/>
                                  </a:solidFill>
                                  <a:latin typeface="Cambria Math" panose="02040503050406030204" pitchFamily="18" charset="0"/>
                                </a:rPr>
                                <m:t>        </m:t>
                              </m:r>
                              <m:r>
                                <a:rPr kumimoji="1" lang="en-US" altLang="ja-JP" sz="2800" b="0" i="1">
                                  <a:solidFill>
                                    <a:schemeClr val="tx2"/>
                                  </a:solidFill>
                                  <a:latin typeface="Cambria Math" panose="02040503050406030204" pitchFamily="18" charset="0"/>
                                </a:rPr>
                                <m:t>…</m:t>
                              </m:r>
                              <m:r>
                                <a:rPr kumimoji="1" lang="en-US" altLang="ja-JP" sz="2800" b="0" i="0" smtClean="0">
                                  <a:solidFill>
                                    <a:schemeClr val="tx2"/>
                                  </a:solidFill>
                                  <a:latin typeface="Cambria Math" panose="02040503050406030204" pitchFamily="18" charset="0"/>
                                </a:rPr>
                                <m:t>(2)</m:t>
                              </m:r>
                            </m:e>
                            <m:sub/>
                          </m:sSub>
                        </m:e>
                        <m:sup/>
                      </m:sSup>
                    </m:oMath>
                  </m:oMathPara>
                </a14:m>
                <a:endParaRPr kumimoji="1" lang="ja-JP" altLang="en-US" sz="2800" dirty="0">
                  <a:solidFill>
                    <a:schemeClr val="tx2"/>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37262" y="2109518"/>
                <a:ext cx="8218213" cy="1533753"/>
              </a:xfrm>
              <a:prstGeom prst="rect">
                <a:avLst/>
              </a:prstGeom>
              <a:blipFill>
                <a:blip r:embed="rId2"/>
                <a:stretch>
                  <a:fillRect/>
                </a:stretch>
              </a:blipFill>
            </p:spPr>
            <p:txBody>
              <a:bodyPr/>
              <a:lstStyle/>
              <a:p>
                <a:r>
                  <a:rPr lang="ja-JP" altLang="en-US">
                    <a:noFill/>
                  </a:rPr>
                  <a:t> </a:t>
                </a:r>
              </a:p>
            </p:txBody>
          </p:sp>
        </mc:Fallback>
      </mc:AlternateContent>
      <p:sp>
        <p:nvSpPr>
          <p:cNvPr id="54" name="正方形/長方形 53"/>
          <p:cNvSpPr/>
          <p:nvPr/>
        </p:nvSpPr>
        <p:spPr>
          <a:xfrm>
            <a:off x="506855" y="2452483"/>
            <a:ext cx="3562555" cy="3562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正方形/長方形 49"/>
              <p:cNvSpPr/>
              <p:nvPr/>
            </p:nvSpPr>
            <p:spPr>
              <a:xfrm>
                <a:off x="688279" y="3021769"/>
                <a:ext cx="953979" cy="51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bg1">
                                  <a:lumMod val="65000"/>
                                </a:schemeClr>
                              </a:solidFill>
                              <a:latin typeface="Cambria Math" panose="02040503050406030204" pitchFamily="18" charset="0"/>
                            </a:rPr>
                          </m:ctrlPr>
                        </m:sSupPr>
                        <m:e>
                          <m:sSub>
                            <m:sSubPr>
                              <m:ctrlPr>
                                <a:rPr lang="en-US" altLang="ja-JP" sz="2400" b="1" i="1">
                                  <a:solidFill>
                                    <a:schemeClr val="bg1">
                                      <a:lumMod val="65000"/>
                                    </a:schemeClr>
                                  </a:solidFill>
                                  <a:latin typeface="Cambria Math" panose="02040503050406030204" pitchFamily="18" charset="0"/>
                                </a:rPr>
                              </m:ctrlPr>
                            </m:sSubPr>
                            <m:e>
                              <m:r>
                                <a:rPr lang="en-US" altLang="ja-JP" sz="2400" b="1" i="1" smtClean="0">
                                  <a:solidFill>
                                    <a:schemeClr val="bg1">
                                      <a:lumMod val="65000"/>
                                    </a:schemeClr>
                                  </a:solidFill>
                                  <a:latin typeface="Cambria Math" panose="02040503050406030204" pitchFamily="18" charset="0"/>
                                </a:rPr>
                                <m:t>𝒙</m:t>
                              </m:r>
                            </m:e>
                            <m:sub>
                              <m:r>
                                <a:rPr lang="en-US" altLang="ja-JP" sz="2400" b="1" i="1" smtClean="0">
                                  <a:solidFill>
                                    <a:schemeClr val="bg1">
                                      <a:lumMod val="65000"/>
                                    </a:schemeClr>
                                  </a:solidFill>
                                  <a:latin typeface="Cambria Math" panose="02040503050406030204" pitchFamily="18" charset="0"/>
                                </a:rPr>
                                <m:t>𝒋</m:t>
                              </m:r>
                            </m:sub>
                          </m:sSub>
                        </m:e>
                        <m:sup>
                          <m:r>
                            <a:rPr lang="en-US" altLang="ja-JP" sz="2400" b="1" i="1">
                              <a:solidFill>
                                <a:schemeClr val="bg1">
                                  <a:lumMod val="65000"/>
                                </a:schemeClr>
                              </a:solidFill>
                              <a:latin typeface="Cambria Math" panose="02040503050406030204" pitchFamily="18" charset="0"/>
                            </a:rPr>
                            <m:t>𝒕</m:t>
                          </m:r>
                          <m:r>
                            <a:rPr lang="en-US" altLang="ja-JP" sz="2400" b="1" i="1" smtClean="0">
                              <a:solidFill>
                                <a:schemeClr val="bg1">
                                  <a:lumMod val="65000"/>
                                </a:schemeClr>
                              </a:solidFill>
                              <a:latin typeface="Cambria Math" panose="02040503050406030204" pitchFamily="18" charset="0"/>
                            </a:rPr>
                            <m:t>−</m:t>
                          </m:r>
                          <m:r>
                            <a:rPr lang="en-US" altLang="ja-JP" sz="2400" b="1" i="1" smtClean="0">
                              <a:solidFill>
                                <a:schemeClr val="bg1">
                                  <a:lumMod val="65000"/>
                                </a:schemeClr>
                              </a:solidFill>
                              <a:latin typeface="Cambria Math" panose="02040503050406030204" pitchFamily="18" charset="0"/>
                            </a:rPr>
                            <m:t>𝟏</m:t>
                          </m:r>
                        </m:sup>
                      </m:sSup>
                    </m:oMath>
                  </m:oMathPara>
                </a14:m>
                <a:endParaRPr lang="ja-JP" altLang="en-US" sz="2400" b="1" dirty="0">
                  <a:solidFill>
                    <a:schemeClr val="bg1">
                      <a:lumMod val="65000"/>
                    </a:schemeClr>
                  </a:solidFill>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688279" y="3021769"/>
                <a:ext cx="953979" cy="51353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887888" y="2733270"/>
                <a:ext cx="953979" cy="51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bg1">
                                  <a:lumMod val="65000"/>
                                </a:schemeClr>
                              </a:solidFill>
                              <a:latin typeface="Cambria Math" panose="02040503050406030204" pitchFamily="18" charset="0"/>
                            </a:rPr>
                          </m:ctrlPr>
                        </m:sSupPr>
                        <m:e>
                          <m:sSub>
                            <m:sSubPr>
                              <m:ctrlPr>
                                <a:rPr lang="en-US" altLang="ja-JP" sz="2400" b="1" i="1">
                                  <a:solidFill>
                                    <a:schemeClr val="bg1">
                                      <a:lumMod val="65000"/>
                                    </a:schemeClr>
                                  </a:solidFill>
                                  <a:latin typeface="Cambria Math" panose="02040503050406030204" pitchFamily="18" charset="0"/>
                                </a:rPr>
                              </m:ctrlPr>
                            </m:sSubPr>
                            <m:e>
                              <m:r>
                                <a:rPr lang="en-US" altLang="ja-JP" sz="2400" b="1" i="1" smtClean="0">
                                  <a:solidFill>
                                    <a:schemeClr val="bg1">
                                      <a:lumMod val="65000"/>
                                    </a:schemeClr>
                                  </a:solidFill>
                                  <a:latin typeface="Cambria Math" panose="02040503050406030204" pitchFamily="18" charset="0"/>
                                </a:rPr>
                                <m:t>𝒙</m:t>
                              </m:r>
                            </m:e>
                            <m:sub>
                              <m:r>
                                <a:rPr lang="en-US" altLang="ja-JP" sz="2400" b="1" i="1" smtClean="0">
                                  <a:solidFill>
                                    <a:schemeClr val="bg1">
                                      <a:lumMod val="65000"/>
                                    </a:schemeClr>
                                  </a:solidFill>
                                  <a:latin typeface="Cambria Math" panose="02040503050406030204" pitchFamily="18" charset="0"/>
                                </a:rPr>
                                <m:t>𝒋</m:t>
                              </m:r>
                            </m:sub>
                          </m:sSub>
                        </m:e>
                        <m:sup>
                          <m:r>
                            <a:rPr lang="en-US" altLang="ja-JP" sz="2400" b="1" i="1">
                              <a:solidFill>
                                <a:schemeClr val="bg1">
                                  <a:lumMod val="65000"/>
                                </a:schemeClr>
                              </a:solidFill>
                              <a:latin typeface="Cambria Math" panose="02040503050406030204" pitchFamily="18" charset="0"/>
                            </a:rPr>
                            <m:t>𝒕</m:t>
                          </m:r>
                          <m:r>
                            <a:rPr lang="en-US" altLang="ja-JP" sz="2400" b="1" i="1" smtClean="0">
                              <a:solidFill>
                                <a:schemeClr val="bg1">
                                  <a:lumMod val="65000"/>
                                </a:schemeClr>
                              </a:solidFill>
                              <a:latin typeface="Cambria Math" panose="02040503050406030204" pitchFamily="18" charset="0"/>
                            </a:rPr>
                            <m:t>−</m:t>
                          </m:r>
                          <m:r>
                            <a:rPr lang="en-US" altLang="ja-JP" sz="2400" b="1" i="1" smtClean="0">
                              <a:solidFill>
                                <a:schemeClr val="bg1">
                                  <a:lumMod val="65000"/>
                                </a:schemeClr>
                              </a:solidFill>
                              <a:latin typeface="Cambria Math" panose="02040503050406030204" pitchFamily="18" charset="0"/>
                            </a:rPr>
                            <m:t>𝟏</m:t>
                          </m:r>
                        </m:sup>
                      </m:sSup>
                    </m:oMath>
                  </m:oMathPara>
                </a14:m>
                <a:endParaRPr lang="ja-JP" altLang="en-US" sz="2400" b="1" dirty="0">
                  <a:solidFill>
                    <a:schemeClr val="bg1">
                      <a:lumMod val="65000"/>
                    </a:schemeClr>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2887888" y="2733270"/>
                <a:ext cx="953979" cy="51353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2133810" y="3751371"/>
                <a:ext cx="1058175"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accent6"/>
                              </a:solidFill>
                              <a:latin typeface="Cambria Math" panose="02040503050406030204" pitchFamily="18" charset="0"/>
                            </a:rPr>
                          </m:ctrlPr>
                        </m:sSupPr>
                        <m:e>
                          <m:sSub>
                            <m:sSubPr>
                              <m:ctrlPr>
                                <a:rPr lang="en-US" altLang="ja-JP" sz="2400" b="1" i="1">
                                  <a:solidFill>
                                    <a:schemeClr val="accent6"/>
                                  </a:solidFill>
                                  <a:latin typeface="Cambria Math" panose="02040503050406030204" pitchFamily="18" charset="0"/>
                                </a:rPr>
                              </m:ctrlPr>
                            </m:sSubPr>
                            <m:e>
                              <m:r>
                                <a:rPr lang="en-US" altLang="ja-JP" sz="2400" b="1" i="1" smtClean="0">
                                  <a:solidFill>
                                    <a:schemeClr val="accent6"/>
                                  </a:solidFill>
                                  <a:latin typeface="Cambria Math" panose="02040503050406030204" pitchFamily="18" charset="0"/>
                                </a:rPr>
                                <m:t>𝒙</m:t>
                              </m:r>
                            </m:e>
                            <m:sub>
                              <m:r>
                                <a:rPr lang="en-US" altLang="ja-JP" sz="2400" b="1" i="1">
                                  <a:solidFill>
                                    <a:schemeClr val="accent6"/>
                                  </a:solidFill>
                                  <a:latin typeface="Cambria Math" panose="02040503050406030204" pitchFamily="18" charset="0"/>
                                </a:rPr>
                                <m:t>𝒊</m:t>
                              </m:r>
                              <m:r>
                                <a:rPr lang="en-US" altLang="ja-JP" sz="2400" b="1" i="1" smtClean="0">
                                  <a:solidFill>
                                    <a:schemeClr val="accent6"/>
                                  </a:solidFill>
                                  <a:latin typeface="Cambria Math" panose="02040503050406030204" pitchFamily="18" charset="0"/>
                                </a:rPr>
                                <m:t>∗</m:t>
                              </m:r>
                            </m:sub>
                          </m:sSub>
                        </m:e>
                        <m:sup>
                          <m:r>
                            <a:rPr lang="en-US" altLang="ja-JP" sz="2400" b="1" i="1">
                              <a:solidFill>
                                <a:schemeClr val="accent6"/>
                              </a:solidFill>
                              <a:latin typeface="Cambria Math" panose="02040503050406030204" pitchFamily="18" charset="0"/>
                            </a:rPr>
                            <m:t>𝒕</m:t>
                          </m:r>
                          <m:r>
                            <a:rPr lang="en-US" altLang="ja-JP" sz="2400" b="1" i="1" smtClean="0">
                              <a:solidFill>
                                <a:schemeClr val="accent6"/>
                              </a:solidFill>
                              <a:latin typeface="Cambria Math" panose="02040503050406030204" pitchFamily="18" charset="0"/>
                            </a:rPr>
                            <m:t>−</m:t>
                          </m:r>
                          <m:r>
                            <a:rPr lang="en-US" altLang="ja-JP" sz="2400" b="1" i="1" smtClean="0">
                              <a:solidFill>
                                <a:schemeClr val="accent6"/>
                              </a:solidFill>
                              <a:latin typeface="Cambria Math" panose="02040503050406030204" pitchFamily="18" charset="0"/>
                            </a:rPr>
                            <m:t>𝟏</m:t>
                          </m:r>
                        </m:sup>
                      </m:sSup>
                    </m:oMath>
                  </m:oMathPara>
                </a14:m>
                <a:endParaRPr lang="ja-JP" altLang="en-US" sz="2400" b="1" dirty="0">
                  <a:solidFill>
                    <a:schemeClr val="accent6"/>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2133810" y="3751371"/>
                <a:ext cx="1058175" cy="470000"/>
              </a:xfrm>
              <a:prstGeom prst="rect">
                <a:avLst/>
              </a:prstGeom>
              <a:blipFill>
                <a:blip r:embed="rId5"/>
                <a:stretch>
                  <a:fillRect b="-51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510623" y="4543167"/>
                <a:ext cx="953979" cy="51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bg1">
                                  <a:lumMod val="65000"/>
                                </a:schemeClr>
                              </a:solidFill>
                              <a:latin typeface="Cambria Math" panose="02040503050406030204" pitchFamily="18" charset="0"/>
                            </a:rPr>
                          </m:ctrlPr>
                        </m:sSupPr>
                        <m:e>
                          <m:sSub>
                            <m:sSubPr>
                              <m:ctrlPr>
                                <a:rPr lang="en-US" altLang="ja-JP" sz="2400" b="1" i="1">
                                  <a:solidFill>
                                    <a:schemeClr val="bg1">
                                      <a:lumMod val="65000"/>
                                    </a:schemeClr>
                                  </a:solidFill>
                                  <a:latin typeface="Cambria Math" panose="02040503050406030204" pitchFamily="18" charset="0"/>
                                </a:rPr>
                              </m:ctrlPr>
                            </m:sSubPr>
                            <m:e>
                              <m:r>
                                <a:rPr lang="en-US" altLang="ja-JP" sz="2400" b="1" i="1" smtClean="0">
                                  <a:solidFill>
                                    <a:schemeClr val="bg1">
                                      <a:lumMod val="65000"/>
                                    </a:schemeClr>
                                  </a:solidFill>
                                  <a:latin typeface="Cambria Math" panose="02040503050406030204" pitchFamily="18" charset="0"/>
                                </a:rPr>
                                <m:t>𝒙</m:t>
                              </m:r>
                            </m:e>
                            <m:sub>
                              <m:r>
                                <a:rPr lang="en-US" altLang="ja-JP" sz="2400" b="1" i="1" smtClean="0">
                                  <a:solidFill>
                                    <a:schemeClr val="bg1">
                                      <a:lumMod val="65000"/>
                                    </a:schemeClr>
                                  </a:solidFill>
                                  <a:latin typeface="Cambria Math" panose="02040503050406030204" pitchFamily="18" charset="0"/>
                                </a:rPr>
                                <m:t>𝒋</m:t>
                              </m:r>
                            </m:sub>
                          </m:sSub>
                        </m:e>
                        <m:sup>
                          <m:r>
                            <a:rPr lang="en-US" altLang="ja-JP" sz="2400" b="1" i="1">
                              <a:solidFill>
                                <a:schemeClr val="bg1">
                                  <a:lumMod val="65000"/>
                                </a:schemeClr>
                              </a:solidFill>
                              <a:latin typeface="Cambria Math" panose="02040503050406030204" pitchFamily="18" charset="0"/>
                            </a:rPr>
                            <m:t>𝒕</m:t>
                          </m:r>
                          <m:r>
                            <a:rPr lang="en-US" altLang="ja-JP" sz="2400" b="1" i="1" smtClean="0">
                              <a:solidFill>
                                <a:schemeClr val="bg1">
                                  <a:lumMod val="65000"/>
                                </a:schemeClr>
                              </a:solidFill>
                              <a:latin typeface="Cambria Math" panose="02040503050406030204" pitchFamily="18" charset="0"/>
                            </a:rPr>
                            <m:t>−</m:t>
                          </m:r>
                          <m:r>
                            <a:rPr lang="en-US" altLang="ja-JP" sz="2400" b="1" i="1" smtClean="0">
                              <a:solidFill>
                                <a:schemeClr val="bg1">
                                  <a:lumMod val="65000"/>
                                </a:schemeClr>
                              </a:solidFill>
                              <a:latin typeface="Cambria Math" panose="02040503050406030204" pitchFamily="18" charset="0"/>
                            </a:rPr>
                            <m:t>𝟏</m:t>
                          </m:r>
                        </m:sup>
                      </m:sSup>
                    </m:oMath>
                  </m:oMathPara>
                </a14:m>
                <a:endParaRPr lang="ja-JP" altLang="en-US" sz="2400" b="1" dirty="0">
                  <a:solidFill>
                    <a:schemeClr val="bg1">
                      <a:lumMod val="65000"/>
                    </a:schemeClr>
                  </a:solidFill>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10623" y="4543167"/>
                <a:ext cx="953979" cy="513539"/>
              </a:xfrm>
              <a:prstGeom prst="rect">
                <a:avLst/>
              </a:prstGeom>
              <a:blipFill>
                <a:blip r:embed="rId6"/>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356188" y="4825128"/>
            <a:ext cx="903327" cy="593303"/>
          </a:xfrm>
          <a:prstGeom prst="straightConnector1">
            <a:avLst/>
          </a:prstGeom>
          <a:ln w="5715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V="1">
            <a:off x="2687138" y="4142299"/>
            <a:ext cx="735120" cy="453406"/>
          </a:xfrm>
          <a:prstGeom prst="straightConnector1">
            <a:avLst/>
          </a:prstGeom>
          <a:ln w="57150">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2611987" y="4896974"/>
            <a:ext cx="474647" cy="566600"/>
          </a:xfrm>
          <a:prstGeom prst="straightConnector1">
            <a:avLst/>
          </a:prstGeom>
          <a:ln w="57150">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楕円 7"/>
          <p:cNvSpPr/>
          <p:nvPr/>
        </p:nvSpPr>
        <p:spPr>
          <a:xfrm>
            <a:off x="2196419" y="4353477"/>
            <a:ext cx="551126" cy="5511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926920" y="5246525"/>
            <a:ext cx="464728" cy="46472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3367822" y="3180378"/>
            <a:ext cx="464728" cy="46472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p:cNvCxnSpPr/>
          <p:nvPr/>
        </p:nvCxnSpPr>
        <p:spPr>
          <a:xfrm>
            <a:off x="2641424" y="4682025"/>
            <a:ext cx="892190" cy="171042"/>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506855" y="2863121"/>
            <a:ext cx="2456532" cy="3521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00425" y="2469871"/>
            <a:ext cx="1462366" cy="369332"/>
          </a:xfrm>
          <a:prstGeom prst="rect">
            <a:avLst/>
          </a:prstGeom>
          <a:noFill/>
        </p:spPr>
        <p:txBody>
          <a:bodyPr wrap="square" rtlCol="0">
            <a:spAutoFit/>
          </a:bodyPr>
          <a:lstStyle/>
          <a:p>
            <a:r>
              <a:rPr kumimoji="1" lang="en-US" altLang="ja-JP" dirty="0" smtClean="0">
                <a:solidFill>
                  <a:srgbClr val="FF0000"/>
                </a:solidFill>
              </a:rPr>
              <a:t>K=3</a:t>
            </a:r>
            <a:r>
              <a:rPr kumimoji="1" lang="ja-JP" altLang="en-US" dirty="0" smtClean="0">
                <a:solidFill>
                  <a:srgbClr val="FF0000"/>
                </a:solidFill>
              </a:rPr>
              <a:t>の場合</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34" name="正方形/長方形 33"/>
              <p:cNvSpPr/>
              <p:nvPr/>
            </p:nvSpPr>
            <p:spPr>
              <a:xfrm>
                <a:off x="3388743" y="4177200"/>
                <a:ext cx="6574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rgbClr val="FF0000"/>
                              </a:solidFill>
                              <a:latin typeface="Cambria Math" panose="02040503050406030204" pitchFamily="18" charset="0"/>
                            </a:rPr>
                          </m:ctrlPr>
                        </m:sSupPr>
                        <m:e>
                          <m:sSub>
                            <m:sSubPr>
                              <m:ctrlPr>
                                <a:rPr lang="en-US" altLang="ja-JP" sz="2400" b="1" i="1">
                                  <a:solidFill>
                                    <a:srgbClr val="FF0000"/>
                                  </a:solidFill>
                                  <a:latin typeface="Cambria Math" panose="02040503050406030204" pitchFamily="18" charset="0"/>
                                </a:rPr>
                              </m:ctrlPr>
                            </m:sSubPr>
                            <m:e>
                              <m:r>
                                <a:rPr lang="en-US" altLang="ja-JP" sz="2400" b="1" i="1" smtClean="0">
                                  <a:solidFill>
                                    <a:srgbClr val="FF0000"/>
                                  </a:solidFill>
                                  <a:latin typeface="Cambria Math" panose="02040503050406030204" pitchFamily="18" charset="0"/>
                                </a:rPr>
                                <m:t>𝒗</m:t>
                              </m:r>
                            </m:e>
                            <m:sub>
                              <m:r>
                                <a:rPr lang="en-US" altLang="ja-JP" sz="2400" b="1" i="1">
                                  <a:solidFill>
                                    <a:srgbClr val="FF0000"/>
                                  </a:solidFill>
                                  <a:latin typeface="Cambria Math" panose="02040503050406030204" pitchFamily="18" charset="0"/>
                                </a:rPr>
                                <m:t>𝒊</m:t>
                              </m:r>
                            </m:sub>
                          </m:sSub>
                        </m:e>
                        <m:sup>
                          <m:r>
                            <a:rPr lang="en-US" altLang="ja-JP" sz="2400" b="1" i="1">
                              <a:solidFill>
                                <a:srgbClr val="FF0000"/>
                              </a:solidFill>
                              <a:latin typeface="Cambria Math" panose="02040503050406030204" pitchFamily="18" charset="0"/>
                            </a:rPr>
                            <m:t>𝒕</m:t>
                          </m:r>
                        </m:sup>
                      </m:sSup>
                    </m:oMath>
                  </m:oMathPara>
                </a14:m>
                <a:endParaRPr lang="ja-JP" altLang="en-US" sz="2400" b="1" dirty="0">
                  <a:solidFill>
                    <a:srgbClr val="FF0000"/>
                  </a:solidFill>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3388743" y="4177200"/>
                <a:ext cx="657424" cy="461665"/>
              </a:xfrm>
              <a:prstGeom prst="rect">
                <a:avLst/>
              </a:prstGeom>
              <a:blipFill>
                <a:blip r:embed="rId7"/>
                <a:stretch>
                  <a:fillRect b="-5263"/>
                </a:stretch>
              </a:blipFill>
            </p:spPr>
            <p:txBody>
              <a:bodyPr/>
              <a:lstStyle/>
              <a:p>
                <a:r>
                  <a:rPr lang="ja-JP" altLang="en-US">
                    <a:noFill/>
                  </a:rPr>
                  <a:t> </a:t>
                </a:r>
              </a:p>
            </p:txBody>
          </p:sp>
        </mc:Fallback>
      </mc:AlternateContent>
      <p:sp>
        <p:nvSpPr>
          <p:cNvPr id="36" name="楕円 35"/>
          <p:cNvSpPr/>
          <p:nvPr/>
        </p:nvSpPr>
        <p:spPr>
          <a:xfrm>
            <a:off x="3460269" y="4669954"/>
            <a:ext cx="551126" cy="551126"/>
          </a:xfrm>
          <a:prstGeom prst="ellips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p:cNvCxnSpPr/>
          <p:nvPr/>
        </p:nvCxnSpPr>
        <p:spPr>
          <a:xfrm>
            <a:off x="1903750" y="4047344"/>
            <a:ext cx="367523" cy="384414"/>
          </a:xfrm>
          <a:prstGeom prst="straightConnector1">
            <a:avLst/>
          </a:prstGeom>
          <a:ln w="5715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楕円 37"/>
          <p:cNvSpPr/>
          <p:nvPr/>
        </p:nvSpPr>
        <p:spPr>
          <a:xfrm>
            <a:off x="1459794" y="3594014"/>
            <a:ext cx="464728" cy="46472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473845" y="5373749"/>
                <a:ext cx="5117324" cy="543547"/>
              </a:xfrm>
              <a:prstGeom prst="rect">
                <a:avLst/>
              </a:prstGeom>
              <a:noFill/>
            </p:spPr>
            <p:txBody>
              <a:bodyPr wrap="square" rtlCol="0">
                <a:spAutoFit/>
              </a:bodyPr>
              <a:lstStyle/>
              <a:p>
                <a14:m>
                  <m:oMath xmlns:m="http://schemas.openxmlformats.org/officeDocument/2006/math">
                    <m:sSup>
                      <m:sSupPr>
                        <m:ctrlPr>
                          <a:rPr kumimoji="1" lang="en-US" altLang="ja-JP" sz="2800" i="1" smtClean="0">
                            <a:solidFill>
                              <a:schemeClr val="tx1">
                                <a:lumMod val="65000"/>
                                <a:lumOff val="35000"/>
                              </a:schemeClr>
                            </a:solidFill>
                            <a:latin typeface="Cambria Math" panose="02040503050406030204" pitchFamily="18" charset="0"/>
                          </a:rPr>
                        </m:ctrlPr>
                      </m:sSupPr>
                      <m:e>
                        <m:sSub>
                          <m:sSubPr>
                            <m:ctrlPr>
                              <a:rPr kumimoji="1" lang="en-US" altLang="ja-JP" sz="2800" i="1" smtClean="0">
                                <a:solidFill>
                                  <a:schemeClr val="tx1">
                                    <a:lumMod val="65000"/>
                                    <a:lumOff val="35000"/>
                                  </a:schemeClr>
                                </a:solidFill>
                                <a:latin typeface="Cambria Math" panose="02040503050406030204" pitchFamily="18" charset="0"/>
                              </a:rPr>
                            </m:ctrlPr>
                          </m:sSubPr>
                          <m:e>
                            <m:r>
                              <a:rPr kumimoji="1" lang="en-US" altLang="ja-JP" sz="2800" b="0" i="1" smtClean="0">
                                <a:solidFill>
                                  <a:schemeClr val="tx1">
                                    <a:lumMod val="65000"/>
                                    <a:lumOff val="35000"/>
                                  </a:schemeClr>
                                </a:solidFill>
                                <a:latin typeface="Cambria Math" panose="02040503050406030204" pitchFamily="18" charset="0"/>
                              </a:rPr>
                              <m:t>𝑥</m:t>
                            </m:r>
                          </m:e>
                          <m:sub>
                            <m:r>
                              <a:rPr kumimoji="1" lang="en-US" altLang="ja-JP" sz="2800" b="0" i="1" smtClean="0">
                                <a:solidFill>
                                  <a:schemeClr val="tx1">
                                    <a:lumMod val="65000"/>
                                    <a:lumOff val="35000"/>
                                  </a:schemeClr>
                                </a:solidFill>
                                <a:latin typeface="Cambria Math" panose="02040503050406030204" pitchFamily="18" charset="0"/>
                              </a:rPr>
                              <m:t>𝑖</m:t>
                            </m:r>
                          </m:sub>
                        </m:sSub>
                      </m:e>
                      <m:sup>
                        <m:r>
                          <a:rPr kumimoji="1" lang="en-US" altLang="ja-JP" sz="2800" b="0" i="1" smtClean="0">
                            <a:solidFill>
                              <a:schemeClr val="tx1">
                                <a:lumMod val="65000"/>
                                <a:lumOff val="35000"/>
                              </a:schemeClr>
                            </a:solidFill>
                            <a:latin typeface="Cambria Math" panose="02040503050406030204" pitchFamily="18" charset="0"/>
                          </a:rPr>
                          <m:t>𝑡</m:t>
                        </m:r>
                      </m:sup>
                    </m:sSup>
                    <m:r>
                      <a:rPr kumimoji="1" lang="en-US" altLang="ja-JP" sz="2800" b="0" i="1" smtClean="0">
                        <a:solidFill>
                          <a:schemeClr val="tx1">
                            <a:lumMod val="65000"/>
                            <a:lumOff val="35000"/>
                          </a:schemeClr>
                        </a:solidFill>
                        <a:latin typeface="Cambria Math" panose="02040503050406030204" pitchFamily="18" charset="0"/>
                      </a:rPr>
                      <m:t>=</m:t>
                    </m:r>
                    <m:sSup>
                      <m:sSupPr>
                        <m:ctrlPr>
                          <a:rPr kumimoji="1" lang="en-US" altLang="ja-JP" sz="2800" i="1" smtClean="0">
                            <a:solidFill>
                              <a:srgbClr val="FF0000"/>
                            </a:solidFill>
                            <a:latin typeface="Cambria Math" panose="02040503050406030204" pitchFamily="18" charset="0"/>
                          </a:rPr>
                        </m:ctrlPr>
                      </m:sSupPr>
                      <m:e>
                        <m:sSub>
                          <m:sSubPr>
                            <m:ctrlPr>
                              <a:rPr kumimoji="1" lang="en-US" altLang="ja-JP" sz="280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𝑣</m:t>
                            </m:r>
                          </m:e>
                          <m:sub>
                            <m:r>
                              <a:rPr kumimoji="1" lang="en-US" altLang="ja-JP" sz="2800" b="0" i="1" smtClean="0">
                                <a:solidFill>
                                  <a:srgbClr val="FF0000"/>
                                </a:solidFill>
                                <a:latin typeface="Cambria Math" panose="02040503050406030204" pitchFamily="18" charset="0"/>
                              </a:rPr>
                              <m:t>𝑖</m:t>
                            </m:r>
                          </m:sub>
                        </m:sSub>
                      </m:e>
                      <m:sup>
                        <m:r>
                          <a:rPr kumimoji="1" lang="en-US" altLang="ja-JP" sz="2800" b="0" i="1" smtClean="0">
                            <a:solidFill>
                              <a:srgbClr val="FF0000"/>
                            </a:solidFill>
                            <a:latin typeface="Cambria Math" panose="02040503050406030204" pitchFamily="18" charset="0"/>
                          </a:rPr>
                          <m:t>𝑡</m:t>
                        </m:r>
                      </m:sup>
                    </m:sSup>
                    <m:r>
                      <a:rPr kumimoji="1" lang="en-US" altLang="ja-JP" sz="2800" b="0" i="1" smtClean="0">
                        <a:solidFill>
                          <a:schemeClr val="tx1">
                            <a:lumMod val="65000"/>
                            <a:lumOff val="35000"/>
                          </a:schemeClr>
                        </a:solidFill>
                        <a:latin typeface="Cambria Math" panose="02040503050406030204" pitchFamily="18" charset="0"/>
                      </a:rPr>
                      <m:t>+</m:t>
                    </m:r>
                    <m:sSubSup>
                      <m:sSubSupPr>
                        <m:ctrlPr>
                          <a:rPr kumimoji="1" lang="en-US" altLang="ja-JP" sz="2800" i="1" smtClean="0">
                            <a:solidFill>
                              <a:schemeClr val="tx1">
                                <a:lumMod val="65000"/>
                                <a:lumOff val="35000"/>
                              </a:schemeClr>
                            </a:solidFill>
                            <a:latin typeface="Cambria Math" panose="02040503050406030204" pitchFamily="18" charset="0"/>
                          </a:rPr>
                        </m:ctrlPr>
                      </m:sSubSupPr>
                      <m:e>
                        <m:r>
                          <a:rPr kumimoji="1" lang="en-US" altLang="ja-JP" sz="2800" b="0" i="1" smtClean="0">
                            <a:solidFill>
                              <a:schemeClr val="tx1">
                                <a:lumMod val="65000"/>
                                <a:lumOff val="35000"/>
                              </a:schemeClr>
                            </a:solidFill>
                            <a:latin typeface="Cambria Math" panose="02040503050406030204" pitchFamily="18" charset="0"/>
                          </a:rPr>
                          <m:t>𝑥</m:t>
                        </m:r>
                      </m:e>
                      <m:sub>
                        <m:r>
                          <a:rPr kumimoji="1" lang="en-US" altLang="ja-JP" sz="2800" b="0" i="1" smtClean="0">
                            <a:solidFill>
                              <a:schemeClr val="tx1">
                                <a:lumMod val="65000"/>
                                <a:lumOff val="35000"/>
                              </a:schemeClr>
                            </a:solidFill>
                            <a:latin typeface="Cambria Math" panose="02040503050406030204" pitchFamily="18" charset="0"/>
                          </a:rPr>
                          <m:t>𝑖</m:t>
                        </m:r>
                      </m:sub>
                      <m:sup>
                        <m:r>
                          <a:rPr kumimoji="1" lang="en-US" altLang="ja-JP" sz="2800" b="0" i="1" smtClean="0">
                            <a:solidFill>
                              <a:schemeClr val="tx1">
                                <a:lumMod val="65000"/>
                                <a:lumOff val="35000"/>
                              </a:schemeClr>
                            </a:solidFill>
                            <a:latin typeface="Cambria Math" panose="02040503050406030204" pitchFamily="18" charset="0"/>
                          </a:rPr>
                          <m:t>𝑡</m:t>
                        </m:r>
                        <m:r>
                          <a:rPr kumimoji="1" lang="en-US" altLang="ja-JP" sz="2800" b="0" i="1" smtClean="0">
                            <a:solidFill>
                              <a:schemeClr val="tx1">
                                <a:lumMod val="65000"/>
                                <a:lumOff val="35000"/>
                              </a:schemeClr>
                            </a:solidFill>
                            <a:latin typeface="Cambria Math" panose="02040503050406030204" pitchFamily="18" charset="0"/>
                          </a:rPr>
                          <m:t>−1</m:t>
                        </m:r>
                      </m:sup>
                    </m:sSubSup>
                    <m:r>
                      <a:rPr kumimoji="1" lang="en-US" altLang="ja-JP" sz="2800" b="0" i="1" smtClean="0">
                        <a:solidFill>
                          <a:schemeClr val="tx1">
                            <a:lumMod val="65000"/>
                            <a:lumOff val="35000"/>
                          </a:schemeClr>
                        </a:solidFill>
                        <a:latin typeface="Cambria Math" panose="02040503050406030204" pitchFamily="18" charset="0"/>
                      </a:rPr>
                      <m:t>       …(4)</m:t>
                    </m:r>
                  </m:oMath>
                </a14:m>
                <a:r>
                  <a:rPr kumimoji="1" lang="en-US" altLang="ja-JP" sz="2800" dirty="0" smtClean="0">
                    <a:solidFill>
                      <a:schemeClr val="tx1">
                        <a:lumMod val="65000"/>
                        <a:lumOff val="35000"/>
                      </a:schemeClr>
                    </a:solidFill>
                  </a:rPr>
                  <a:t> </a:t>
                </a:r>
                <a:endParaRPr kumimoji="1" lang="ja-JP" altLang="en-US" sz="2800" dirty="0">
                  <a:solidFill>
                    <a:schemeClr val="tx1">
                      <a:lumMod val="65000"/>
                      <a:lumOff val="35000"/>
                    </a:schemeClr>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473845" y="5373749"/>
                <a:ext cx="5117324" cy="54354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457249" y="4512357"/>
                <a:ext cx="5117324" cy="543547"/>
              </a:xfrm>
              <a:prstGeom prst="rect">
                <a:avLst/>
              </a:prstGeom>
              <a:noFill/>
            </p:spPr>
            <p:txBody>
              <a:bodyPr wrap="square" rtlCol="0">
                <a:spAutoFit/>
              </a:bodyPr>
              <a:lstStyle/>
              <a:p>
                <a14:m>
                  <m:oMath xmlns:m="http://schemas.openxmlformats.org/officeDocument/2006/math">
                    <m:sSup>
                      <m:sSupPr>
                        <m:ctrlPr>
                          <a:rPr kumimoji="1" lang="en-US" altLang="ja-JP" sz="2800" i="1" smtClean="0">
                            <a:solidFill>
                              <a:srgbClr val="FF0000"/>
                            </a:solidFill>
                            <a:latin typeface="Cambria Math" panose="02040503050406030204" pitchFamily="18" charset="0"/>
                          </a:rPr>
                        </m:ctrlPr>
                      </m:sSupPr>
                      <m:e>
                        <m:sSub>
                          <m:sSubPr>
                            <m:ctrlPr>
                              <a:rPr kumimoji="1" lang="en-US" altLang="ja-JP" sz="2800" i="1">
                                <a:solidFill>
                                  <a:srgbClr val="FF0000"/>
                                </a:solidFill>
                                <a:latin typeface="Cambria Math" panose="02040503050406030204" pitchFamily="18" charset="0"/>
                              </a:rPr>
                            </m:ctrlPr>
                          </m:sSubPr>
                          <m:e>
                            <m:r>
                              <a:rPr kumimoji="1" lang="en-US" altLang="ja-JP" sz="2800" i="1">
                                <a:solidFill>
                                  <a:srgbClr val="FF0000"/>
                                </a:solidFill>
                                <a:latin typeface="Cambria Math" panose="02040503050406030204" pitchFamily="18" charset="0"/>
                              </a:rPr>
                              <m:t>𝑣</m:t>
                            </m:r>
                          </m:e>
                          <m:sub>
                            <m:r>
                              <a:rPr kumimoji="1" lang="en-US" altLang="ja-JP" sz="2800" i="1">
                                <a:solidFill>
                                  <a:srgbClr val="FF0000"/>
                                </a:solidFill>
                                <a:latin typeface="Cambria Math" panose="02040503050406030204" pitchFamily="18" charset="0"/>
                              </a:rPr>
                              <m:t>𝑖</m:t>
                            </m:r>
                          </m:sub>
                        </m:sSub>
                      </m:e>
                      <m:sup>
                        <m:r>
                          <a:rPr kumimoji="1" lang="en-US" altLang="ja-JP" sz="2800" i="1">
                            <a:solidFill>
                              <a:srgbClr val="FF0000"/>
                            </a:solidFill>
                            <a:latin typeface="Cambria Math" panose="02040503050406030204" pitchFamily="18" charset="0"/>
                          </a:rPr>
                          <m:t>𝑡</m:t>
                        </m:r>
                      </m:sup>
                    </m:sSup>
                    <m:r>
                      <a:rPr kumimoji="1" lang="en-US" altLang="ja-JP" sz="2800" i="1">
                        <a:solidFill>
                          <a:schemeClr val="tx1">
                            <a:lumMod val="65000"/>
                            <a:lumOff val="35000"/>
                          </a:schemeClr>
                        </a:solidFill>
                        <a:latin typeface="Cambria Math" panose="02040503050406030204" pitchFamily="18" charset="0"/>
                      </a:rPr>
                      <m:t>=</m:t>
                    </m:r>
                    <m:sSup>
                      <m:sSupPr>
                        <m:ctrlPr>
                          <a:rPr kumimoji="1" lang="en-US" altLang="ja-JP" sz="2800" i="1" smtClean="0">
                            <a:solidFill>
                              <a:srgbClr val="FF0000"/>
                            </a:solidFill>
                            <a:latin typeface="Cambria Math" panose="02040503050406030204" pitchFamily="18" charset="0"/>
                          </a:rPr>
                        </m:ctrlPr>
                      </m:sSupPr>
                      <m:e>
                        <m:sSub>
                          <m:sSubPr>
                            <m:ctrlPr>
                              <a:rPr kumimoji="1" lang="en-US" altLang="ja-JP" sz="280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𝑣</m:t>
                            </m:r>
                          </m:e>
                          <m:sub>
                            <m:r>
                              <a:rPr kumimoji="1" lang="en-US" altLang="ja-JP" sz="2800" b="0" i="1" smtClean="0">
                                <a:solidFill>
                                  <a:srgbClr val="FF0000"/>
                                </a:solidFill>
                                <a:latin typeface="Cambria Math" panose="02040503050406030204" pitchFamily="18" charset="0"/>
                              </a:rPr>
                              <m:t>𝑖</m:t>
                            </m:r>
                          </m:sub>
                        </m:sSub>
                      </m:e>
                      <m:sup>
                        <m:r>
                          <a:rPr kumimoji="1" lang="en-US" altLang="ja-JP" sz="2800" b="0" i="1" smtClean="0">
                            <a:solidFill>
                              <a:srgbClr val="FF0000"/>
                            </a:solidFill>
                            <a:latin typeface="Cambria Math" panose="02040503050406030204" pitchFamily="18" charset="0"/>
                          </a:rPr>
                          <m:t>𝑡</m:t>
                        </m:r>
                        <m:r>
                          <a:rPr kumimoji="1" lang="en-US" altLang="ja-JP" sz="2800" b="0" i="1" smtClean="0">
                            <a:solidFill>
                              <a:srgbClr val="FF0000"/>
                            </a:solidFill>
                            <a:latin typeface="Cambria Math" panose="02040503050406030204" pitchFamily="18" charset="0"/>
                          </a:rPr>
                          <m:t>−1</m:t>
                        </m:r>
                      </m:sup>
                    </m:sSup>
                    <m:r>
                      <a:rPr kumimoji="1" lang="en-US" altLang="ja-JP" sz="2800" b="0" i="1" smtClean="0">
                        <a:solidFill>
                          <a:schemeClr val="tx1">
                            <a:lumMod val="65000"/>
                            <a:lumOff val="35000"/>
                          </a:schemeClr>
                        </a:solidFill>
                        <a:latin typeface="Cambria Math" panose="02040503050406030204" pitchFamily="18" charset="0"/>
                      </a:rPr>
                      <m:t>+</m:t>
                    </m:r>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𝑑</m:t>
                        </m:r>
                      </m:e>
                      <m:sub>
                        <m:r>
                          <a:rPr kumimoji="1" lang="en-US" altLang="ja-JP" sz="2800" b="0" i="1" smtClean="0">
                            <a:solidFill>
                              <a:schemeClr val="tx2"/>
                            </a:solidFill>
                            <a:latin typeface="Cambria Math" panose="02040503050406030204" pitchFamily="18" charset="0"/>
                          </a:rPr>
                          <m:t>𝑖</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r>
                      <a:rPr kumimoji="1" lang="en-US" altLang="ja-JP" sz="2800" b="0" i="1" smtClean="0">
                        <a:solidFill>
                          <a:schemeClr val="tx1">
                            <a:lumMod val="65000"/>
                            <a:lumOff val="35000"/>
                          </a:schemeClr>
                        </a:solidFill>
                        <a:latin typeface="Cambria Math" panose="02040503050406030204" pitchFamily="18" charset="0"/>
                      </a:rPr>
                      <m:t>∗</m:t>
                    </m:r>
                    <m:sSub>
                      <m:sSubPr>
                        <m:ctrlPr>
                          <a:rPr kumimoji="1" lang="en-US" altLang="ja-JP" sz="2800" b="0" i="1" smtClean="0">
                            <a:solidFill>
                              <a:schemeClr val="tx1">
                                <a:lumMod val="65000"/>
                                <a:lumOff val="35000"/>
                              </a:schemeClr>
                            </a:solidFill>
                            <a:latin typeface="Cambria Math" panose="02040503050406030204" pitchFamily="18" charset="0"/>
                          </a:rPr>
                        </m:ctrlPr>
                      </m:sSubPr>
                      <m:e>
                        <m:r>
                          <a:rPr kumimoji="1" lang="en-US" altLang="ja-JP" sz="2800" b="0" i="1" smtClean="0">
                            <a:solidFill>
                              <a:schemeClr val="tx1">
                                <a:lumMod val="65000"/>
                                <a:lumOff val="35000"/>
                              </a:schemeClr>
                            </a:solidFill>
                            <a:latin typeface="Cambria Math" panose="02040503050406030204" pitchFamily="18" charset="0"/>
                          </a:rPr>
                          <m:t>𝑓</m:t>
                        </m:r>
                      </m:e>
                      <m:sub>
                        <m:r>
                          <a:rPr kumimoji="1" lang="en-US" altLang="ja-JP" sz="2800" b="0" i="1" smtClean="0">
                            <a:solidFill>
                              <a:schemeClr val="tx1">
                                <a:lumMod val="65000"/>
                                <a:lumOff val="35000"/>
                              </a:schemeClr>
                            </a:solidFill>
                            <a:latin typeface="Cambria Math" panose="02040503050406030204" pitchFamily="18" charset="0"/>
                          </a:rPr>
                          <m:t>𝑖</m:t>
                        </m:r>
                      </m:sub>
                    </m:sSub>
                    <m:r>
                      <a:rPr kumimoji="1" lang="en-US" altLang="ja-JP" sz="2800" b="0" i="1" smtClean="0">
                        <a:solidFill>
                          <a:schemeClr val="tx1">
                            <a:lumMod val="65000"/>
                            <a:lumOff val="35000"/>
                          </a:schemeClr>
                        </a:solidFill>
                        <a:latin typeface="Cambria Math" panose="02040503050406030204" pitchFamily="18" charset="0"/>
                      </a:rPr>
                      <m:t>    …(3)</m:t>
                    </m:r>
                  </m:oMath>
                </a14:m>
                <a:r>
                  <a:rPr kumimoji="1" lang="en-US" altLang="ja-JP" sz="2800" dirty="0" smtClean="0">
                    <a:solidFill>
                      <a:schemeClr val="tx1">
                        <a:lumMod val="65000"/>
                        <a:lumOff val="35000"/>
                      </a:schemeClr>
                    </a:solidFill>
                  </a:rPr>
                  <a:t> </a:t>
                </a:r>
                <a:endParaRPr kumimoji="1" lang="ja-JP" altLang="en-US" sz="2800" dirty="0">
                  <a:solidFill>
                    <a:schemeClr val="tx1">
                      <a:lumMod val="65000"/>
                      <a:lumOff val="35000"/>
                    </a:schemeClr>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457249" y="4512357"/>
                <a:ext cx="5117324" cy="543547"/>
              </a:xfrm>
              <a:prstGeom prst="rect">
                <a:avLst/>
              </a:prstGeom>
              <a:blipFill>
                <a:blip r:embed="rId9"/>
                <a:stretch>
                  <a:fillRect/>
                </a:stretch>
              </a:blipFill>
            </p:spPr>
            <p:txBody>
              <a:bodyPr/>
              <a:lstStyle/>
              <a:p>
                <a:r>
                  <a:rPr lang="ja-JP" altLang="en-US">
                    <a:noFill/>
                  </a:rPr>
                  <a:t> </a:t>
                </a:r>
              </a:p>
            </p:txBody>
          </p:sp>
        </mc:Fallback>
      </mc:AlternateContent>
      <p:sp>
        <p:nvSpPr>
          <p:cNvPr id="30" name="テキスト ボックス 29"/>
          <p:cNvSpPr txBox="1"/>
          <p:nvPr/>
        </p:nvSpPr>
        <p:spPr>
          <a:xfrm>
            <a:off x="5348790" y="3660937"/>
            <a:ext cx="6395156" cy="461665"/>
          </a:xfrm>
          <a:prstGeom prst="rect">
            <a:avLst/>
          </a:prstGeom>
          <a:noFill/>
        </p:spPr>
        <p:txBody>
          <a:bodyPr wrap="square" rtlCol="0">
            <a:spAutoFit/>
          </a:bodyPr>
          <a:lstStyle/>
          <a:p>
            <a:r>
              <a:rPr kumimoji="1" lang="ja-JP" altLang="en-US" sz="2400" b="1" dirty="0" smtClean="0">
                <a:solidFill>
                  <a:schemeClr val="accent6"/>
                </a:solidFill>
              </a:rPr>
              <a:t>個体</a:t>
            </a:r>
            <a:r>
              <a:rPr kumimoji="1" lang="ja-JP" altLang="en-US" sz="2400" b="1" dirty="0">
                <a:solidFill>
                  <a:schemeClr val="accent6"/>
                </a:solidFill>
              </a:rPr>
              <a:t>間</a:t>
            </a:r>
            <a:r>
              <a:rPr kumimoji="1" lang="ja-JP" altLang="en-US" sz="2400" b="1" dirty="0" smtClean="0">
                <a:solidFill>
                  <a:schemeClr val="accent6"/>
                </a:solidFill>
              </a:rPr>
              <a:t>の距離（近い</a:t>
            </a:r>
            <a:r>
              <a:rPr kumimoji="1" lang="en-US" altLang="ja-JP" sz="2400" b="1" dirty="0">
                <a:solidFill>
                  <a:schemeClr val="accent6"/>
                </a:solidFill>
              </a:rPr>
              <a:t>&gt;</a:t>
            </a:r>
            <a:r>
              <a:rPr kumimoji="1" lang="ja-JP" altLang="en-US" sz="2400" b="1" dirty="0" smtClean="0">
                <a:solidFill>
                  <a:schemeClr val="accent6"/>
                </a:solidFill>
              </a:rPr>
              <a:t>遠い）</a:t>
            </a:r>
            <a:endParaRPr kumimoji="1" lang="ja-JP" altLang="en-US" sz="2400" b="1" dirty="0">
              <a:solidFill>
                <a:schemeClr val="accent6"/>
              </a:solidFill>
            </a:endParaRPr>
          </a:p>
        </p:txBody>
      </p:sp>
    </p:spTree>
    <p:extLst>
      <p:ext uri="{BB962C8B-B14F-4D97-AF65-F5344CB8AC3E}">
        <p14:creationId xmlns:p14="http://schemas.microsoft.com/office/powerpoint/2010/main" val="2377641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p:bldP spid="34" grpId="0"/>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K-NNBA</a:t>
            </a:r>
            <a:endParaRPr kumimoji="1" lang="ja-JP" altLang="en-US" dirty="0"/>
          </a:p>
        </p:txBody>
      </p:sp>
      <p:sp>
        <p:nvSpPr>
          <p:cNvPr id="3" name="コンテンツ プレースホルダー 2"/>
          <p:cNvSpPr>
            <a:spLocks noGrp="1"/>
          </p:cNvSpPr>
          <p:nvPr>
            <p:ph idx="1"/>
          </p:nvPr>
        </p:nvSpPr>
        <p:spPr/>
        <p:txBody>
          <a:bodyPr/>
          <a:lstStyle/>
          <a:p>
            <a:r>
              <a:rPr kumimoji="1" lang="en-US" altLang="ja-JP" b="1" dirty="0" smtClean="0">
                <a:solidFill>
                  <a:schemeClr val="tx1">
                    <a:lumMod val="65000"/>
                    <a:lumOff val="35000"/>
                  </a:schemeClr>
                </a:solidFill>
              </a:rPr>
              <a:t>K</a:t>
            </a:r>
            <a:r>
              <a:rPr kumimoji="1" lang="ja-JP" altLang="en-US" b="1" dirty="0" smtClean="0">
                <a:solidFill>
                  <a:schemeClr val="tx1">
                    <a:lumMod val="65000"/>
                    <a:lumOff val="35000"/>
                  </a:schemeClr>
                </a:solidFill>
              </a:rPr>
              <a:t>近傍数で個体の分散</a:t>
            </a:r>
            <a:endParaRPr kumimoji="1" lang="ja-JP" altLang="en-US" b="1" dirty="0">
              <a:solidFill>
                <a:schemeClr val="tx1">
                  <a:lumMod val="65000"/>
                  <a:lumOff val="35000"/>
                </a:schemeClr>
              </a:solidFill>
            </a:endParaRPr>
          </a:p>
        </p:txBody>
      </p:sp>
      <p:sp>
        <p:nvSpPr>
          <p:cNvPr id="7" name="テキスト ボックス 6"/>
          <p:cNvSpPr txBox="1"/>
          <p:nvPr/>
        </p:nvSpPr>
        <p:spPr>
          <a:xfrm>
            <a:off x="11044238" y="6015038"/>
            <a:ext cx="557212" cy="400110"/>
          </a:xfrm>
          <a:prstGeom prst="rect">
            <a:avLst/>
          </a:prstGeom>
          <a:noFill/>
        </p:spPr>
        <p:txBody>
          <a:bodyPr wrap="square" rtlCol="0">
            <a:spAutoFit/>
          </a:bodyPr>
          <a:lstStyle/>
          <a:p>
            <a:r>
              <a:rPr kumimoji="1" lang="en-US" altLang="ja-JP" sz="2000" dirty="0" smtClean="0"/>
              <a:t>3</a:t>
            </a:r>
            <a:endParaRPr kumimoji="1" lang="ja-JP" altLang="en-US" sz="2000" dirty="0"/>
          </a:p>
        </p:txBody>
      </p:sp>
      <p:sp>
        <p:nvSpPr>
          <p:cNvPr id="63" name="テキスト ボックス 62"/>
          <p:cNvSpPr txBox="1"/>
          <p:nvPr/>
        </p:nvSpPr>
        <p:spPr>
          <a:xfrm>
            <a:off x="4490348" y="5346600"/>
            <a:ext cx="6395156" cy="461665"/>
          </a:xfrm>
          <a:prstGeom prst="rect">
            <a:avLst/>
          </a:prstGeom>
          <a:noFill/>
        </p:spPr>
        <p:txBody>
          <a:bodyPr wrap="square" rtlCol="0">
            <a:spAutoFit/>
          </a:bodyPr>
          <a:lstStyle/>
          <a:p>
            <a:r>
              <a:rPr kumimoji="1" lang="ja-JP" altLang="en-US" sz="2400" b="1" dirty="0" smtClean="0">
                <a:solidFill>
                  <a:schemeClr val="accent6"/>
                </a:solidFill>
              </a:rPr>
              <a:t>個体</a:t>
            </a:r>
            <a:r>
              <a:rPr kumimoji="1" lang="ja-JP" altLang="en-US" sz="2400" b="1" dirty="0">
                <a:solidFill>
                  <a:schemeClr val="accent6"/>
                </a:solidFill>
              </a:rPr>
              <a:t>間</a:t>
            </a:r>
            <a:r>
              <a:rPr kumimoji="1" lang="ja-JP" altLang="en-US" sz="2400" b="1" dirty="0" smtClean="0">
                <a:solidFill>
                  <a:schemeClr val="accent6"/>
                </a:solidFill>
              </a:rPr>
              <a:t>の距離（近い</a:t>
            </a:r>
            <a:r>
              <a:rPr kumimoji="1" lang="en-US" altLang="ja-JP" sz="2400" b="1" dirty="0">
                <a:solidFill>
                  <a:schemeClr val="accent6"/>
                </a:solidFill>
              </a:rPr>
              <a:t>&lt;</a:t>
            </a:r>
            <a:r>
              <a:rPr kumimoji="1" lang="ja-JP" altLang="en-US" sz="2400" b="1" dirty="0" smtClean="0">
                <a:solidFill>
                  <a:schemeClr val="accent6"/>
                </a:solidFill>
              </a:rPr>
              <a:t>遠い）</a:t>
            </a:r>
            <a:endParaRPr kumimoji="1" lang="ja-JP" altLang="en-US" sz="2400" b="1" dirty="0">
              <a:solidFill>
                <a:schemeClr val="accent6"/>
              </a:solidFill>
            </a:endParaRPr>
          </a:p>
        </p:txBody>
      </p:sp>
      <p:sp>
        <p:nvSpPr>
          <p:cNvPr id="54" name="正方形/長方形 53"/>
          <p:cNvSpPr/>
          <p:nvPr/>
        </p:nvSpPr>
        <p:spPr>
          <a:xfrm>
            <a:off x="506855" y="2452483"/>
            <a:ext cx="3562555" cy="3562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正方形/長方形 67"/>
              <p:cNvSpPr/>
              <p:nvPr/>
            </p:nvSpPr>
            <p:spPr>
              <a:xfrm>
                <a:off x="2887888" y="2733270"/>
                <a:ext cx="953979" cy="51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bg1">
                                  <a:lumMod val="65000"/>
                                </a:schemeClr>
                              </a:solidFill>
                              <a:latin typeface="Cambria Math" panose="02040503050406030204" pitchFamily="18" charset="0"/>
                            </a:rPr>
                          </m:ctrlPr>
                        </m:sSupPr>
                        <m:e>
                          <m:sSub>
                            <m:sSubPr>
                              <m:ctrlPr>
                                <a:rPr lang="en-US" altLang="ja-JP" sz="2400" b="1" i="1">
                                  <a:solidFill>
                                    <a:schemeClr val="bg1">
                                      <a:lumMod val="65000"/>
                                    </a:schemeClr>
                                  </a:solidFill>
                                  <a:latin typeface="Cambria Math" panose="02040503050406030204" pitchFamily="18" charset="0"/>
                                </a:rPr>
                              </m:ctrlPr>
                            </m:sSubPr>
                            <m:e>
                              <m:r>
                                <a:rPr lang="en-US" altLang="ja-JP" sz="2400" b="1" i="1" smtClean="0">
                                  <a:solidFill>
                                    <a:schemeClr val="bg1">
                                      <a:lumMod val="65000"/>
                                    </a:schemeClr>
                                  </a:solidFill>
                                  <a:latin typeface="Cambria Math" panose="02040503050406030204" pitchFamily="18" charset="0"/>
                                </a:rPr>
                                <m:t>𝒙</m:t>
                              </m:r>
                            </m:e>
                            <m:sub>
                              <m:r>
                                <a:rPr lang="en-US" altLang="ja-JP" sz="2400" b="1" i="1" smtClean="0">
                                  <a:solidFill>
                                    <a:schemeClr val="bg1">
                                      <a:lumMod val="65000"/>
                                    </a:schemeClr>
                                  </a:solidFill>
                                  <a:latin typeface="Cambria Math" panose="02040503050406030204" pitchFamily="18" charset="0"/>
                                </a:rPr>
                                <m:t>𝒋</m:t>
                              </m:r>
                            </m:sub>
                          </m:sSub>
                        </m:e>
                        <m:sup>
                          <m:r>
                            <a:rPr lang="en-US" altLang="ja-JP" sz="2400" b="1" i="1">
                              <a:solidFill>
                                <a:schemeClr val="bg1">
                                  <a:lumMod val="65000"/>
                                </a:schemeClr>
                              </a:solidFill>
                              <a:latin typeface="Cambria Math" panose="02040503050406030204" pitchFamily="18" charset="0"/>
                            </a:rPr>
                            <m:t>𝒕</m:t>
                          </m:r>
                          <m:r>
                            <a:rPr lang="en-US" altLang="ja-JP" sz="2400" b="1" i="1" smtClean="0">
                              <a:solidFill>
                                <a:schemeClr val="bg1">
                                  <a:lumMod val="65000"/>
                                </a:schemeClr>
                              </a:solidFill>
                              <a:latin typeface="Cambria Math" panose="02040503050406030204" pitchFamily="18" charset="0"/>
                            </a:rPr>
                            <m:t>−</m:t>
                          </m:r>
                          <m:r>
                            <a:rPr lang="en-US" altLang="ja-JP" sz="2400" b="1" i="1" smtClean="0">
                              <a:solidFill>
                                <a:schemeClr val="bg1">
                                  <a:lumMod val="65000"/>
                                </a:schemeClr>
                              </a:solidFill>
                              <a:latin typeface="Cambria Math" panose="02040503050406030204" pitchFamily="18" charset="0"/>
                            </a:rPr>
                            <m:t>𝟏</m:t>
                          </m:r>
                        </m:sup>
                      </m:sSup>
                    </m:oMath>
                  </m:oMathPara>
                </a14:m>
                <a:endParaRPr lang="ja-JP" altLang="en-US" sz="2400" b="1" dirty="0">
                  <a:solidFill>
                    <a:schemeClr val="bg1">
                      <a:lumMod val="65000"/>
                    </a:schemeClr>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2887888" y="2733270"/>
                <a:ext cx="953979" cy="51353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1672443" y="4065310"/>
                <a:ext cx="949171"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accent6"/>
                              </a:solidFill>
                              <a:latin typeface="Cambria Math" panose="02040503050406030204" pitchFamily="18" charset="0"/>
                            </a:rPr>
                          </m:ctrlPr>
                        </m:sSupPr>
                        <m:e>
                          <m:sSub>
                            <m:sSubPr>
                              <m:ctrlPr>
                                <a:rPr lang="en-US" altLang="ja-JP" sz="2400" b="1" i="1">
                                  <a:solidFill>
                                    <a:schemeClr val="accent6"/>
                                  </a:solidFill>
                                  <a:latin typeface="Cambria Math" panose="02040503050406030204" pitchFamily="18" charset="0"/>
                                </a:rPr>
                              </m:ctrlPr>
                            </m:sSubPr>
                            <m:e>
                              <m:r>
                                <a:rPr lang="en-US" altLang="ja-JP" sz="2400" b="1" i="1" smtClean="0">
                                  <a:solidFill>
                                    <a:schemeClr val="accent6"/>
                                  </a:solidFill>
                                  <a:latin typeface="Cambria Math" panose="02040503050406030204" pitchFamily="18" charset="0"/>
                                </a:rPr>
                                <m:t>𝒙</m:t>
                              </m:r>
                            </m:e>
                            <m:sub>
                              <m:r>
                                <a:rPr lang="en-US" altLang="ja-JP" sz="2400" b="1" i="1">
                                  <a:solidFill>
                                    <a:schemeClr val="accent6"/>
                                  </a:solidFill>
                                  <a:latin typeface="Cambria Math" panose="02040503050406030204" pitchFamily="18" charset="0"/>
                                </a:rPr>
                                <m:t>𝒊</m:t>
                              </m:r>
                            </m:sub>
                          </m:sSub>
                        </m:e>
                        <m:sup>
                          <m:r>
                            <a:rPr lang="en-US" altLang="ja-JP" sz="2400" b="1" i="1">
                              <a:solidFill>
                                <a:schemeClr val="accent6"/>
                              </a:solidFill>
                              <a:latin typeface="Cambria Math" panose="02040503050406030204" pitchFamily="18" charset="0"/>
                            </a:rPr>
                            <m:t>𝒕</m:t>
                          </m:r>
                          <m:r>
                            <a:rPr lang="en-US" altLang="ja-JP" sz="2400" b="1" i="1" smtClean="0">
                              <a:solidFill>
                                <a:schemeClr val="accent6"/>
                              </a:solidFill>
                              <a:latin typeface="Cambria Math" panose="02040503050406030204" pitchFamily="18" charset="0"/>
                            </a:rPr>
                            <m:t>−</m:t>
                          </m:r>
                          <m:r>
                            <a:rPr lang="en-US" altLang="ja-JP" sz="2400" b="1" i="1" smtClean="0">
                              <a:solidFill>
                                <a:schemeClr val="accent6"/>
                              </a:solidFill>
                              <a:latin typeface="Cambria Math" panose="02040503050406030204" pitchFamily="18" charset="0"/>
                            </a:rPr>
                            <m:t>𝟏</m:t>
                          </m:r>
                        </m:sup>
                      </m:sSup>
                    </m:oMath>
                  </m:oMathPara>
                </a14:m>
                <a:endParaRPr lang="ja-JP" altLang="en-US" sz="2400" b="1" dirty="0">
                  <a:solidFill>
                    <a:schemeClr val="accent6"/>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1672443" y="4065310"/>
                <a:ext cx="949171" cy="470000"/>
              </a:xfrm>
              <a:prstGeom prst="rect">
                <a:avLst/>
              </a:prstGeom>
              <a:blipFill>
                <a:blip r:embed="rId3"/>
                <a:stretch>
                  <a:fillRect b="-3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118903" y="5688981"/>
                <a:ext cx="953979" cy="51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chemeClr val="bg1">
                                  <a:lumMod val="65000"/>
                                </a:schemeClr>
                              </a:solidFill>
                              <a:latin typeface="Cambria Math" panose="02040503050406030204" pitchFamily="18" charset="0"/>
                            </a:rPr>
                          </m:ctrlPr>
                        </m:sSupPr>
                        <m:e>
                          <m:sSub>
                            <m:sSubPr>
                              <m:ctrlPr>
                                <a:rPr lang="en-US" altLang="ja-JP" sz="2400" b="1" i="1">
                                  <a:solidFill>
                                    <a:schemeClr val="bg1">
                                      <a:lumMod val="65000"/>
                                    </a:schemeClr>
                                  </a:solidFill>
                                  <a:latin typeface="Cambria Math" panose="02040503050406030204" pitchFamily="18" charset="0"/>
                                </a:rPr>
                              </m:ctrlPr>
                            </m:sSubPr>
                            <m:e>
                              <m:r>
                                <a:rPr lang="en-US" altLang="ja-JP" sz="2400" b="1" i="1" smtClean="0">
                                  <a:solidFill>
                                    <a:schemeClr val="bg1">
                                      <a:lumMod val="65000"/>
                                    </a:schemeClr>
                                  </a:solidFill>
                                  <a:latin typeface="Cambria Math" panose="02040503050406030204" pitchFamily="18" charset="0"/>
                                </a:rPr>
                                <m:t>𝒙</m:t>
                              </m:r>
                            </m:e>
                            <m:sub>
                              <m:r>
                                <a:rPr lang="en-US" altLang="ja-JP" sz="2400" b="1" i="1" smtClean="0">
                                  <a:solidFill>
                                    <a:schemeClr val="bg1">
                                      <a:lumMod val="65000"/>
                                    </a:schemeClr>
                                  </a:solidFill>
                                  <a:latin typeface="Cambria Math" panose="02040503050406030204" pitchFamily="18" charset="0"/>
                                </a:rPr>
                                <m:t>𝒋</m:t>
                              </m:r>
                            </m:sub>
                          </m:sSub>
                        </m:e>
                        <m:sup>
                          <m:r>
                            <a:rPr lang="en-US" altLang="ja-JP" sz="2400" b="1" i="1">
                              <a:solidFill>
                                <a:schemeClr val="bg1">
                                  <a:lumMod val="65000"/>
                                </a:schemeClr>
                              </a:solidFill>
                              <a:latin typeface="Cambria Math" panose="02040503050406030204" pitchFamily="18" charset="0"/>
                            </a:rPr>
                            <m:t>𝒕</m:t>
                          </m:r>
                          <m:r>
                            <a:rPr lang="en-US" altLang="ja-JP" sz="2400" b="1" i="1" smtClean="0">
                              <a:solidFill>
                                <a:schemeClr val="bg1">
                                  <a:lumMod val="65000"/>
                                </a:schemeClr>
                              </a:solidFill>
                              <a:latin typeface="Cambria Math" panose="02040503050406030204" pitchFamily="18" charset="0"/>
                            </a:rPr>
                            <m:t>−</m:t>
                          </m:r>
                          <m:r>
                            <a:rPr lang="en-US" altLang="ja-JP" sz="2400" b="1" i="1" smtClean="0">
                              <a:solidFill>
                                <a:schemeClr val="bg1">
                                  <a:lumMod val="65000"/>
                                </a:schemeClr>
                              </a:solidFill>
                              <a:latin typeface="Cambria Math" panose="02040503050406030204" pitchFamily="18" charset="0"/>
                            </a:rPr>
                            <m:t>𝟏</m:t>
                          </m:r>
                        </m:sup>
                      </m:sSup>
                    </m:oMath>
                  </m:oMathPara>
                </a14:m>
                <a:endParaRPr lang="ja-JP" altLang="en-US" sz="2400" b="1" dirty="0">
                  <a:solidFill>
                    <a:schemeClr val="bg1">
                      <a:lumMod val="65000"/>
                    </a:schemeClr>
                  </a:solidFill>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118903" y="5688981"/>
                <a:ext cx="953979" cy="513539"/>
              </a:xfrm>
              <a:prstGeom prst="rect">
                <a:avLst/>
              </a:prstGeom>
              <a:blipFill>
                <a:blip r:embed="rId4"/>
                <a:stretch>
                  <a:fillRect/>
                </a:stretch>
              </a:blipFill>
            </p:spPr>
            <p:txBody>
              <a:bodyPr/>
              <a:lstStyle/>
              <a:p>
                <a:r>
                  <a:rPr lang="ja-JP" altLang="en-US">
                    <a:noFill/>
                  </a:rPr>
                  <a:t> </a:t>
                </a:r>
              </a:p>
            </p:txBody>
          </p:sp>
        </mc:Fallback>
      </mc:AlternateContent>
      <p:sp>
        <p:nvSpPr>
          <p:cNvPr id="8" name="楕円 7"/>
          <p:cNvSpPr/>
          <p:nvPr/>
        </p:nvSpPr>
        <p:spPr>
          <a:xfrm>
            <a:off x="2196419" y="4353477"/>
            <a:ext cx="551126" cy="5511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1527257" y="4904603"/>
            <a:ext cx="464728" cy="46472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3367822" y="3180378"/>
            <a:ext cx="464728" cy="46472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p:cNvCxnSpPr/>
          <p:nvPr/>
        </p:nvCxnSpPr>
        <p:spPr>
          <a:xfrm flipV="1">
            <a:off x="2539951" y="4334503"/>
            <a:ext cx="515057" cy="340780"/>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768582" y="4027572"/>
            <a:ext cx="2063744" cy="1780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34053" y="3598966"/>
            <a:ext cx="1462366" cy="369332"/>
          </a:xfrm>
          <a:prstGeom prst="rect">
            <a:avLst/>
          </a:prstGeom>
          <a:noFill/>
        </p:spPr>
        <p:txBody>
          <a:bodyPr wrap="square" rtlCol="0">
            <a:spAutoFit/>
          </a:bodyPr>
          <a:lstStyle/>
          <a:p>
            <a:r>
              <a:rPr kumimoji="1" lang="en-US" altLang="ja-JP" dirty="0" smtClean="0">
                <a:solidFill>
                  <a:srgbClr val="FF0000"/>
                </a:solidFill>
              </a:rPr>
              <a:t>K=2</a:t>
            </a:r>
            <a:r>
              <a:rPr kumimoji="1" lang="ja-JP" altLang="en-US" dirty="0" smtClean="0">
                <a:solidFill>
                  <a:srgbClr val="FF0000"/>
                </a:solidFill>
              </a:rPr>
              <a:t>の場合</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34" name="正方形/長方形 33"/>
              <p:cNvSpPr/>
              <p:nvPr/>
            </p:nvSpPr>
            <p:spPr>
              <a:xfrm>
                <a:off x="2814798" y="4457615"/>
                <a:ext cx="6574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solidFill>
                                <a:srgbClr val="FF0000"/>
                              </a:solidFill>
                              <a:latin typeface="Cambria Math" panose="02040503050406030204" pitchFamily="18" charset="0"/>
                            </a:rPr>
                          </m:ctrlPr>
                        </m:sSupPr>
                        <m:e>
                          <m:sSub>
                            <m:sSubPr>
                              <m:ctrlPr>
                                <a:rPr lang="en-US" altLang="ja-JP" sz="2400" b="1" i="1">
                                  <a:solidFill>
                                    <a:srgbClr val="FF0000"/>
                                  </a:solidFill>
                                  <a:latin typeface="Cambria Math" panose="02040503050406030204" pitchFamily="18" charset="0"/>
                                </a:rPr>
                              </m:ctrlPr>
                            </m:sSubPr>
                            <m:e>
                              <m:r>
                                <a:rPr lang="en-US" altLang="ja-JP" sz="2400" b="1" i="1" smtClean="0">
                                  <a:solidFill>
                                    <a:srgbClr val="FF0000"/>
                                  </a:solidFill>
                                  <a:latin typeface="Cambria Math" panose="02040503050406030204" pitchFamily="18" charset="0"/>
                                </a:rPr>
                                <m:t>𝒗</m:t>
                              </m:r>
                            </m:e>
                            <m:sub>
                              <m:r>
                                <a:rPr lang="en-US" altLang="ja-JP" sz="2400" b="1" i="1">
                                  <a:solidFill>
                                    <a:srgbClr val="FF0000"/>
                                  </a:solidFill>
                                  <a:latin typeface="Cambria Math" panose="02040503050406030204" pitchFamily="18" charset="0"/>
                                </a:rPr>
                                <m:t>𝒊</m:t>
                              </m:r>
                            </m:sub>
                          </m:sSub>
                        </m:e>
                        <m:sup>
                          <m:r>
                            <a:rPr lang="en-US" altLang="ja-JP" sz="2400" b="1" i="1">
                              <a:solidFill>
                                <a:srgbClr val="FF0000"/>
                              </a:solidFill>
                              <a:latin typeface="Cambria Math" panose="02040503050406030204" pitchFamily="18" charset="0"/>
                            </a:rPr>
                            <m:t>𝒕</m:t>
                          </m:r>
                        </m:sup>
                      </m:sSup>
                    </m:oMath>
                  </m:oMathPara>
                </a14:m>
                <a:endParaRPr lang="ja-JP" altLang="en-US" sz="2400" b="1" dirty="0">
                  <a:solidFill>
                    <a:srgbClr val="FF0000"/>
                  </a:solidFill>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2814798" y="4457615"/>
                <a:ext cx="657424" cy="461665"/>
              </a:xfrm>
              <a:prstGeom prst="rect">
                <a:avLst/>
              </a:prstGeom>
              <a:blipFill>
                <a:blip r:embed="rId5"/>
                <a:stretch>
                  <a:fillRect b="-5263"/>
                </a:stretch>
              </a:blipFill>
            </p:spPr>
            <p:txBody>
              <a:bodyPr/>
              <a:lstStyle/>
              <a:p>
                <a:r>
                  <a:rPr lang="ja-JP" altLang="en-US">
                    <a:noFill/>
                  </a:rPr>
                  <a:t> </a:t>
                </a:r>
              </a:p>
            </p:txBody>
          </p:sp>
        </mc:Fallback>
      </mc:AlternateContent>
      <p:sp>
        <p:nvSpPr>
          <p:cNvPr id="36" name="楕円 35"/>
          <p:cNvSpPr/>
          <p:nvPr/>
        </p:nvSpPr>
        <p:spPr>
          <a:xfrm>
            <a:off x="2978888" y="3971703"/>
            <a:ext cx="551126" cy="551126"/>
          </a:xfrm>
          <a:prstGeom prst="ellips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p:cNvSpPr txBox="1"/>
              <p:nvPr/>
            </p:nvSpPr>
            <p:spPr>
              <a:xfrm>
                <a:off x="4457249" y="4512357"/>
                <a:ext cx="5117324" cy="543547"/>
              </a:xfrm>
              <a:prstGeom prst="rect">
                <a:avLst/>
              </a:prstGeom>
              <a:noFill/>
            </p:spPr>
            <p:txBody>
              <a:bodyPr wrap="square" rtlCol="0">
                <a:spAutoFit/>
              </a:bodyPr>
              <a:lstStyle/>
              <a:p>
                <a14:m>
                  <m:oMath xmlns:m="http://schemas.openxmlformats.org/officeDocument/2006/math">
                    <m:sSup>
                      <m:sSupPr>
                        <m:ctrlPr>
                          <a:rPr kumimoji="1" lang="en-US" altLang="ja-JP" sz="2800" i="1" smtClean="0">
                            <a:solidFill>
                              <a:srgbClr val="FF0000"/>
                            </a:solidFill>
                            <a:latin typeface="Cambria Math" panose="02040503050406030204" pitchFamily="18" charset="0"/>
                          </a:rPr>
                        </m:ctrlPr>
                      </m:sSupPr>
                      <m:e>
                        <m:sSub>
                          <m:sSubPr>
                            <m:ctrlPr>
                              <a:rPr kumimoji="1" lang="en-US" altLang="ja-JP" sz="2800" i="1">
                                <a:solidFill>
                                  <a:srgbClr val="FF0000"/>
                                </a:solidFill>
                                <a:latin typeface="Cambria Math" panose="02040503050406030204" pitchFamily="18" charset="0"/>
                              </a:rPr>
                            </m:ctrlPr>
                          </m:sSubPr>
                          <m:e>
                            <m:r>
                              <a:rPr kumimoji="1" lang="en-US" altLang="ja-JP" sz="2800" i="1">
                                <a:solidFill>
                                  <a:srgbClr val="FF0000"/>
                                </a:solidFill>
                                <a:latin typeface="Cambria Math" panose="02040503050406030204" pitchFamily="18" charset="0"/>
                              </a:rPr>
                              <m:t>𝑣</m:t>
                            </m:r>
                          </m:e>
                          <m:sub>
                            <m:r>
                              <a:rPr kumimoji="1" lang="en-US" altLang="ja-JP" sz="2800" i="1">
                                <a:solidFill>
                                  <a:srgbClr val="FF0000"/>
                                </a:solidFill>
                                <a:latin typeface="Cambria Math" panose="02040503050406030204" pitchFamily="18" charset="0"/>
                              </a:rPr>
                              <m:t>𝑖</m:t>
                            </m:r>
                          </m:sub>
                        </m:sSub>
                      </m:e>
                      <m:sup>
                        <m:r>
                          <a:rPr kumimoji="1" lang="en-US" altLang="ja-JP" sz="2800" i="1">
                            <a:solidFill>
                              <a:srgbClr val="FF0000"/>
                            </a:solidFill>
                            <a:latin typeface="Cambria Math" panose="02040503050406030204" pitchFamily="18" charset="0"/>
                          </a:rPr>
                          <m:t>𝑡</m:t>
                        </m:r>
                      </m:sup>
                    </m:sSup>
                    <m:r>
                      <a:rPr kumimoji="1" lang="en-US" altLang="ja-JP" sz="2800" i="1">
                        <a:solidFill>
                          <a:schemeClr val="tx1">
                            <a:lumMod val="65000"/>
                            <a:lumOff val="35000"/>
                          </a:schemeClr>
                        </a:solidFill>
                        <a:latin typeface="Cambria Math" panose="02040503050406030204" pitchFamily="18" charset="0"/>
                      </a:rPr>
                      <m:t>=</m:t>
                    </m:r>
                    <m:sSup>
                      <m:sSupPr>
                        <m:ctrlPr>
                          <a:rPr kumimoji="1" lang="en-US" altLang="ja-JP" sz="2800" i="1" smtClean="0">
                            <a:solidFill>
                              <a:srgbClr val="FF0000"/>
                            </a:solidFill>
                            <a:latin typeface="Cambria Math" panose="02040503050406030204" pitchFamily="18" charset="0"/>
                          </a:rPr>
                        </m:ctrlPr>
                      </m:sSupPr>
                      <m:e>
                        <m:sSub>
                          <m:sSubPr>
                            <m:ctrlPr>
                              <a:rPr kumimoji="1" lang="en-US" altLang="ja-JP" sz="280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𝑣</m:t>
                            </m:r>
                          </m:e>
                          <m:sub>
                            <m:r>
                              <a:rPr kumimoji="1" lang="en-US" altLang="ja-JP" sz="2800" b="0" i="1" smtClean="0">
                                <a:solidFill>
                                  <a:srgbClr val="FF0000"/>
                                </a:solidFill>
                                <a:latin typeface="Cambria Math" panose="02040503050406030204" pitchFamily="18" charset="0"/>
                              </a:rPr>
                              <m:t>𝑖</m:t>
                            </m:r>
                          </m:sub>
                        </m:sSub>
                      </m:e>
                      <m:sup>
                        <m:r>
                          <a:rPr kumimoji="1" lang="en-US" altLang="ja-JP" sz="2800" b="0" i="1" smtClean="0">
                            <a:solidFill>
                              <a:srgbClr val="FF0000"/>
                            </a:solidFill>
                            <a:latin typeface="Cambria Math" panose="02040503050406030204" pitchFamily="18" charset="0"/>
                          </a:rPr>
                          <m:t>𝑡</m:t>
                        </m:r>
                        <m:r>
                          <a:rPr kumimoji="1" lang="en-US" altLang="ja-JP" sz="2800" b="0" i="1" smtClean="0">
                            <a:solidFill>
                              <a:srgbClr val="FF0000"/>
                            </a:solidFill>
                            <a:latin typeface="Cambria Math" panose="02040503050406030204" pitchFamily="18" charset="0"/>
                          </a:rPr>
                          <m:t>−1</m:t>
                        </m:r>
                      </m:sup>
                    </m:sSup>
                    <m:r>
                      <a:rPr kumimoji="1" lang="en-US" altLang="ja-JP" sz="2800" b="0" i="1" smtClean="0">
                        <a:solidFill>
                          <a:schemeClr val="tx1">
                            <a:lumMod val="65000"/>
                            <a:lumOff val="35000"/>
                          </a:schemeClr>
                        </a:solidFill>
                        <a:latin typeface="Cambria Math" panose="02040503050406030204" pitchFamily="18" charset="0"/>
                      </a:rPr>
                      <m:t>+</m:t>
                    </m:r>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𝑑</m:t>
                        </m:r>
                      </m:e>
                      <m:sub>
                        <m:r>
                          <a:rPr kumimoji="1" lang="en-US" altLang="ja-JP" sz="2800" b="0" i="1" smtClean="0">
                            <a:solidFill>
                              <a:schemeClr val="tx2"/>
                            </a:solidFill>
                            <a:latin typeface="Cambria Math" panose="02040503050406030204" pitchFamily="18" charset="0"/>
                          </a:rPr>
                          <m:t>𝑖</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r>
                      <a:rPr kumimoji="1" lang="en-US" altLang="ja-JP" sz="2800" b="0" i="1" smtClean="0">
                        <a:solidFill>
                          <a:schemeClr val="tx1">
                            <a:lumMod val="65000"/>
                            <a:lumOff val="35000"/>
                          </a:schemeClr>
                        </a:solidFill>
                        <a:latin typeface="Cambria Math" panose="02040503050406030204" pitchFamily="18" charset="0"/>
                      </a:rPr>
                      <m:t>∗</m:t>
                    </m:r>
                    <m:sSub>
                      <m:sSubPr>
                        <m:ctrlPr>
                          <a:rPr kumimoji="1" lang="en-US" altLang="ja-JP" sz="2800" b="0" i="1" smtClean="0">
                            <a:solidFill>
                              <a:schemeClr val="tx1">
                                <a:lumMod val="65000"/>
                                <a:lumOff val="35000"/>
                              </a:schemeClr>
                            </a:solidFill>
                            <a:latin typeface="Cambria Math" panose="02040503050406030204" pitchFamily="18" charset="0"/>
                          </a:rPr>
                        </m:ctrlPr>
                      </m:sSubPr>
                      <m:e>
                        <m:r>
                          <a:rPr kumimoji="1" lang="en-US" altLang="ja-JP" sz="2800" b="0" i="1" smtClean="0">
                            <a:solidFill>
                              <a:schemeClr val="tx1">
                                <a:lumMod val="65000"/>
                                <a:lumOff val="35000"/>
                              </a:schemeClr>
                            </a:solidFill>
                            <a:latin typeface="Cambria Math" panose="02040503050406030204" pitchFamily="18" charset="0"/>
                          </a:rPr>
                          <m:t>𝑓</m:t>
                        </m:r>
                      </m:e>
                      <m:sub>
                        <m:r>
                          <a:rPr kumimoji="1" lang="en-US" altLang="ja-JP" sz="2800" b="0" i="1" smtClean="0">
                            <a:solidFill>
                              <a:schemeClr val="tx1">
                                <a:lumMod val="65000"/>
                                <a:lumOff val="35000"/>
                              </a:schemeClr>
                            </a:solidFill>
                            <a:latin typeface="Cambria Math" panose="02040503050406030204" pitchFamily="18" charset="0"/>
                          </a:rPr>
                          <m:t>𝑖</m:t>
                        </m:r>
                      </m:sub>
                    </m:sSub>
                    <m:r>
                      <a:rPr kumimoji="1" lang="en-US" altLang="ja-JP" sz="2800" b="0" i="1" smtClean="0">
                        <a:solidFill>
                          <a:schemeClr val="tx1">
                            <a:lumMod val="65000"/>
                            <a:lumOff val="35000"/>
                          </a:schemeClr>
                        </a:solidFill>
                        <a:latin typeface="Cambria Math" panose="02040503050406030204" pitchFamily="18" charset="0"/>
                      </a:rPr>
                      <m:t>    …(3)</m:t>
                    </m:r>
                  </m:oMath>
                </a14:m>
                <a:r>
                  <a:rPr kumimoji="1" lang="en-US" altLang="ja-JP" sz="2800" dirty="0" smtClean="0">
                    <a:solidFill>
                      <a:schemeClr val="tx1">
                        <a:lumMod val="65000"/>
                        <a:lumOff val="35000"/>
                      </a:schemeClr>
                    </a:solidFill>
                  </a:rPr>
                  <a:t> </a:t>
                </a:r>
                <a:endParaRPr kumimoji="1" lang="ja-JP" altLang="en-US" sz="2800" dirty="0">
                  <a:solidFill>
                    <a:schemeClr val="tx1">
                      <a:lumMod val="65000"/>
                      <a:lumOff val="35000"/>
                    </a:schemeClr>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457249" y="4512357"/>
                <a:ext cx="5117324" cy="543547"/>
              </a:xfrm>
              <a:prstGeom prst="rect">
                <a:avLst/>
              </a:prstGeom>
              <a:blipFill>
                <a:blip r:embed="rId6"/>
                <a:stretch>
                  <a:fillRect/>
                </a:stretch>
              </a:blipFill>
            </p:spPr>
            <p:txBody>
              <a:bodyPr/>
              <a:lstStyle/>
              <a:p>
                <a:r>
                  <a:rPr lang="ja-JP" altLang="en-US">
                    <a:noFill/>
                  </a:rPr>
                  <a:t> </a:t>
                </a:r>
              </a:p>
            </p:txBody>
          </p:sp>
        </mc:Fallback>
      </mc:AlternateContent>
      <p:cxnSp>
        <p:nvCxnSpPr>
          <p:cNvPr id="31" name="直線矢印コネクタ 30"/>
          <p:cNvCxnSpPr/>
          <p:nvPr/>
        </p:nvCxnSpPr>
        <p:spPr>
          <a:xfrm flipV="1">
            <a:off x="1800454" y="4825129"/>
            <a:ext cx="459061" cy="311838"/>
          </a:xfrm>
          <a:prstGeom prst="straightConnector1">
            <a:avLst/>
          </a:prstGeom>
          <a:ln w="5715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2522979" y="4258234"/>
            <a:ext cx="468476" cy="328869"/>
          </a:xfrm>
          <a:prstGeom prst="straightConnector1">
            <a:avLst/>
          </a:prstGeom>
          <a:ln w="57150">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p:cNvSpPr txBox="1"/>
              <p:nvPr/>
            </p:nvSpPr>
            <p:spPr>
              <a:xfrm>
                <a:off x="4490348" y="3098838"/>
                <a:ext cx="8218213" cy="147591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𝑑</m:t>
                          </m:r>
                        </m:e>
                        <m:sub>
                          <m:r>
                            <a:rPr kumimoji="1" lang="en-US" altLang="ja-JP" sz="2800" b="0" i="1" smtClean="0">
                              <a:solidFill>
                                <a:schemeClr val="tx2"/>
                              </a:solidFill>
                              <a:latin typeface="Cambria Math" panose="02040503050406030204" pitchFamily="18" charset="0"/>
                            </a:rPr>
                            <m:t>𝑖</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r>
                        <a:rPr kumimoji="1" lang="en-US" altLang="ja-JP" sz="2800" b="0" i="1" smtClean="0">
                          <a:solidFill>
                            <a:schemeClr val="tx2"/>
                          </a:solidFill>
                          <a:latin typeface="Cambria Math" panose="02040503050406030204" pitchFamily="18" charset="0"/>
                        </a:rPr>
                        <m:t>=</m:t>
                      </m:r>
                      <m:sSup>
                        <m:sSupPr>
                          <m:ctrlPr>
                            <a:rPr kumimoji="1" lang="en-US" altLang="ja-JP" sz="2800" i="1" smtClean="0">
                              <a:solidFill>
                                <a:schemeClr val="tx2"/>
                              </a:solidFill>
                              <a:latin typeface="Cambria Math" panose="02040503050406030204" pitchFamily="18" charset="0"/>
                            </a:rPr>
                          </m:ctrlPr>
                        </m:sSupPr>
                        <m:e>
                          <m:sSub>
                            <m:sSubPr>
                              <m:ctrlPr>
                                <a:rPr kumimoji="1" lang="en-US" altLang="ja-JP" sz="2800" i="1" smtClean="0">
                                  <a:solidFill>
                                    <a:schemeClr val="tx2"/>
                                  </a:solidFill>
                                  <a:latin typeface="Cambria Math" panose="02040503050406030204" pitchFamily="18" charset="0"/>
                                </a:rPr>
                              </m:ctrlPr>
                            </m:sSubPr>
                            <m:e>
                              <m:f>
                                <m:fPr>
                                  <m:ctrlPr>
                                    <a:rPr kumimoji="1" lang="en-US" altLang="ja-JP" sz="2800" i="1" smtClean="0">
                                      <a:solidFill>
                                        <a:schemeClr val="tx2"/>
                                      </a:solidFill>
                                      <a:latin typeface="Cambria Math" panose="02040503050406030204" pitchFamily="18" charset="0"/>
                                    </a:rPr>
                                  </m:ctrlPr>
                                </m:fPr>
                                <m:num>
                                  <m:r>
                                    <a:rPr kumimoji="1" lang="en-US" altLang="ja-JP" sz="2800" b="0" i="0" smtClean="0">
                                      <a:solidFill>
                                        <a:schemeClr val="tx2"/>
                                      </a:solidFill>
                                      <a:latin typeface="Cambria Math" panose="02040503050406030204" pitchFamily="18" charset="0"/>
                                    </a:rPr>
                                    <m:t>1</m:t>
                                  </m:r>
                                </m:num>
                                <m:den>
                                  <m:r>
                                    <m:rPr>
                                      <m:sty m:val="p"/>
                                    </m:rPr>
                                    <a:rPr kumimoji="1" lang="en-US" altLang="ja-JP" sz="2800" b="0" i="0" smtClean="0">
                                      <a:solidFill>
                                        <a:schemeClr val="tx2"/>
                                      </a:solidFill>
                                      <a:latin typeface="Cambria Math" panose="02040503050406030204" pitchFamily="18" charset="0"/>
                                    </a:rPr>
                                    <m:t>K</m:t>
                                  </m:r>
                                </m:den>
                              </m:f>
                              <m:nary>
                                <m:naryPr>
                                  <m:chr m:val="∑"/>
                                  <m:ctrlPr>
                                    <a:rPr kumimoji="1" lang="en-US" altLang="ja-JP" sz="2800" i="1" smtClean="0">
                                      <a:solidFill>
                                        <a:schemeClr val="tx2"/>
                                      </a:solidFill>
                                      <a:latin typeface="Cambria Math" panose="02040503050406030204" pitchFamily="18" charset="0"/>
                                    </a:rPr>
                                  </m:ctrlPr>
                                </m:naryPr>
                                <m:sub>
                                  <m:r>
                                    <m:rPr>
                                      <m:brk m:alnAt="23"/>
                                    </m:rPr>
                                    <a:rPr kumimoji="1" lang="en-US" altLang="ja-JP" sz="2800" b="0" i="1" smtClean="0">
                                      <a:solidFill>
                                        <a:schemeClr val="tx2"/>
                                      </a:solidFill>
                                      <a:latin typeface="Cambria Math" panose="02040503050406030204" pitchFamily="18" charset="0"/>
                                    </a:rPr>
                                    <m:t>𝑗</m:t>
                                  </m:r>
                                  <m:r>
                                    <a:rPr kumimoji="1" lang="en-US" altLang="ja-JP" sz="2800" b="0" i="1" smtClean="0">
                                      <a:solidFill>
                                        <a:schemeClr val="tx2"/>
                                      </a:solidFill>
                                      <a:latin typeface="Cambria Math" panose="02040503050406030204" pitchFamily="18" charset="0"/>
                                    </a:rPr>
                                    <m:t>=1</m:t>
                                  </m:r>
                                </m:sub>
                                <m:sup>
                                  <m:r>
                                    <a:rPr kumimoji="1" lang="en-US" altLang="ja-JP" sz="2800" b="0" i="1" smtClean="0">
                                      <a:solidFill>
                                        <a:schemeClr val="tx2"/>
                                      </a:solidFill>
                                      <a:latin typeface="Cambria Math" panose="02040503050406030204" pitchFamily="18" charset="0"/>
                                    </a:rPr>
                                    <m:t>𝐾</m:t>
                                  </m:r>
                                </m:sup>
                                <m:e>
                                  <m:r>
                                    <a:rPr kumimoji="1" lang="en-US" altLang="ja-JP" sz="2800" b="0" i="1" smtClean="0">
                                      <a:solidFill>
                                        <a:schemeClr val="tx2"/>
                                      </a:solidFill>
                                      <a:latin typeface="Cambria Math" panose="02040503050406030204" pitchFamily="18" charset="0"/>
                                    </a:rPr>
                                    <m:t>(</m:t>
                                  </m:r>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𝑥</m:t>
                                      </m:r>
                                    </m:e>
                                    <m:sub>
                                      <m:r>
                                        <a:rPr kumimoji="1" lang="en-US" altLang="ja-JP" sz="2800" b="0" i="1" smtClean="0">
                                          <a:solidFill>
                                            <a:schemeClr val="tx2"/>
                                          </a:solidFill>
                                          <a:latin typeface="Cambria Math" panose="02040503050406030204" pitchFamily="18" charset="0"/>
                                        </a:rPr>
                                        <m:t>𝑖</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r>
                                    <a:rPr kumimoji="1" lang="en-US" altLang="ja-JP" sz="2800" b="0" i="1" smtClean="0">
                                      <a:solidFill>
                                        <a:schemeClr val="tx2"/>
                                      </a:solidFill>
                                      <a:latin typeface="Cambria Math" panose="02040503050406030204" pitchFamily="18" charset="0"/>
                                    </a:rPr>
                                    <m:t>−</m:t>
                                  </m:r>
                                  <m:sSubSup>
                                    <m:sSubSupPr>
                                      <m:ctrlPr>
                                        <a:rPr kumimoji="1" lang="en-US" altLang="ja-JP" sz="2800" b="0" i="1" smtClean="0">
                                          <a:solidFill>
                                            <a:schemeClr val="tx2"/>
                                          </a:solidFill>
                                          <a:latin typeface="Cambria Math" panose="02040503050406030204" pitchFamily="18" charset="0"/>
                                        </a:rPr>
                                      </m:ctrlPr>
                                    </m:sSubSupPr>
                                    <m:e>
                                      <m:r>
                                        <a:rPr kumimoji="1" lang="en-US" altLang="ja-JP" sz="2800" b="0" i="1" smtClean="0">
                                          <a:solidFill>
                                            <a:schemeClr val="tx2"/>
                                          </a:solidFill>
                                          <a:latin typeface="Cambria Math" panose="02040503050406030204" pitchFamily="18" charset="0"/>
                                        </a:rPr>
                                        <m:t>𝑥</m:t>
                                      </m:r>
                                    </m:e>
                                    <m:sub>
                                      <m:r>
                                        <a:rPr kumimoji="1" lang="en-US" altLang="ja-JP" sz="2800" b="0" i="1" smtClean="0">
                                          <a:solidFill>
                                            <a:schemeClr val="tx2"/>
                                          </a:solidFill>
                                          <a:latin typeface="Cambria Math" panose="02040503050406030204" pitchFamily="18" charset="0"/>
                                        </a:rPr>
                                        <m:t>𝑗</m:t>
                                      </m:r>
                                    </m:sub>
                                    <m:sup>
                                      <m:r>
                                        <a:rPr kumimoji="1" lang="en-US" altLang="ja-JP" sz="2800" b="0" i="1" smtClean="0">
                                          <a:solidFill>
                                            <a:schemeClr val="tx2"/>
                                          </a:solidFill>
                                          <a:latin typeface="Cambria Math" panose="02040503050406030204" pitchFamily="18" charset="0"/>
                                        </a:rPr>
                                        <m:t>𝑡</m:t>
                                      </m:r>
                                      <m:r>
                                        <a:rPr kumimoji="1" lang="en-US" altLang="ja-JP" sz="2800" b="0" i="1" smtClean="0">
                                          <a:solidFill>
                                            <a:schemeClr val="tx2"/>
                                          </a:solidFill>
                                          <a:latin typeface="Cambria Math" panose="02040503050406030204" pitchFamily="18" charset="0"/>
                                        </a:rPr>
                                        <m:t>−1</m:t>
                                      </m:r>
                                    </m:sup>
                                  </m:sSubSup>
                                  <m:r>
                                    <a:rPr kumimoji="1" lang="en-US" altLang="ja-JP" sz="2800" b="0" i="1" smtClean="0">
                                      <a:solidFill>
                                        <a:schemeClr val="tx2"/>
                                      </a:solidFill>
                                      <a:latin typeface="Cambria Math" panose="02040503050406030204" pitchFamily="18" charset="0"/>
                                    </a:rPr>
                                    <m:t>)</m:t>
                                  </m:r>
                                </m:e>
                              </m:nary>
                              <m:r>
                                <a:rPr kumimoji="1" lang="en-US" altLang="ja-JP" sz="2800" b="0" i="1" smtClean="0">
                                  <a:solidFill>
                                    <a:schemeClr val="tx2"/>
                                  </a:solidFill>
                                  <a:latin typeface="Cambria Math" panose="02040503050406030204" pitchFamily="18" charset="0"/>
                                </a:rPr>
                                <m:t>        </m:t>
                              </m:r>
                              <m:r>
                                <a:rPr kumimoji="1" lang="en-US" altLang="ja-JP" sz="2800" b="0" i="1">
                                  <a:solidFill>
                                    <a:schemeClr val="tx2"/>
                                  </a:solidFill>
                                  <a:latin typeface="Cambria Math" panose="02040503050406030204" pitchFamily="18" charset="0"/>
                                </a:rPr>
                                <m:t>…</m:t>
                              </m:r>
                              <m:r>
                                <a:rPr kumimoji="1" lang="en-US" altLang="ja-JP" sz="2800" b="0" i="0" smtClean="0">
                                  <a:solidFill>
                                    <a:schemeClr val="tx2"/>
                                  </a:solidFill>
                                  <a:latin typeface="Cambria Math" panose="02040503050406030204" pitchFamily="18" charset="0"/>
                                </a:rPr>
                                <m:t>(2)</m:t>
                              </m:r>
                            </m:e>
                            <m:sub/>
                          </m:sSub>
                        </m:e>
                        <m:sup/>
                      </m:sSup>
                    </m:oMath>
                  </m:oMathPara>
                </a14:m>
                <a:endParaRPr kumimoji="1" lang="ja-JP" altLang="en-US" sz="2800" dirty="0">
                  <a:solidFill>
                    <a:schemeClr val="tx2"/>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4490348" y="3098838"/>
                <a:ext cx="8218213" cy="1475917"/>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39981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p:bldP spid="34" grpId="0"/>
      <p:bldP spid="36" grpId="0" animBg="1"/>
    </p:bldLst>
  </p:timing>
</p:sld>
</file>

<file path=ppt/theme/theme1.xml><?xml version="1.0" encoding="utf-8"?>
<a:theme xmlns:a="http://schemas.openxmlformats.org/drawingml/2006/main" name="Blue-pleated-shape-on-the-white-background-PowerPoint-Templates-Wide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2">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Blue-pleated-shape-on-the-white-background-PowerPoint-Templates-Widescreen</Template>
  <TotalTime>7942</TotalTime>
  <Words>259</Words>
  <Application>Microsoft Office PowerPoint</Application>
  <PresentationFormat>ワイド画面</PresentationFormat>
  <Paragraphs>67</Paragraphs>
  <Slides>9</Slides>
  <Notes>5</Notes>
  <HiddenSlides>4</HiddenSlides>
  <MMClips>1</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9</vt:i4>
      </vt:variant>
    </vt:vector>
  </HeadingPairs>
  <TitlesOfParts>
    <vt:vector size="17" baseType="lpstr">
      <vt:lpstr>Meiryo UI</vt:lpstr>
      <vt:lpstr>ＭＳ Ｐゴシック</vt:lpstr>
      <vt:lpstr>Arial</vt:lpstr>
      <vt:lpstr>Calibri</vt:lpstr>
      <vt:lpstr>Cambria Math</vt:lpstr>
      <vt:lpstr>Segoe UI</vt:lpstr>
      <vt:lpstr>Blue-pleated-shape-on-the-white-background-PowerPoint-Templates-Widescreen</vt:lpstr>
      <vt:lpstr>Custom Design</vt:lpstr>
      <vt:lpstr>PowerPoint プレゼンテーション</vt:lpstr>
      <vt:lpstr>Swarm of Drones</vt:lpstr>
      <vt:lpstr>Introduction</vt:lpstr>
      <vt:lpstr>Bio Inspired Algorithms</vt:lpstr>
      <vt:lpstr>Bat Algorithm</vt:lpstr>
      <vt:lpstr>BA vs distributed BA</vt:lpstr>
      <vt:lpstr>Bat Algorithm</vt:lpstr>
      <vt:lpstr>NSBA</vt:lpstr>
      <vt:lpstr>K-NNBA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Takuya Iwase</dc:creator>
  <cp:lastModifiedBy>Iwase Takuya</cp:lastModifiedBy>
  <cp:revision>228</cp:revision>
  <dcterms:created xsi:type="dcterms:W3CDTF">2017-10-11T10:33:32Z</dcterms:created>
  <dcterms:modified xsi:type="dcterms:W3CDTF">2018-07-23T07:53:05Z</dcterms:modified>
</cp:coreProperties>
</file>